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7" r:id="rId6"/>
    <p:sldId id="269" r:id="rId7"/>
    <p:sldId id="261" r:id="rId8"/>
    <p:sldId id="262" r:id="rId9"/>
    <p:sldId id="263" r:id="rId10"/>
    <p:sldId id="264" r:id="rId11"/>
    <p:sldId id="265"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00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33" d="100"/>
          <a:sy n="33" d="100"/>
        </p:scale>
        <p:origin x="1556"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103C0-3010-42C5-B9BD-E6630D34FECA}" type="doc">
      <dgm:prSet loTypeId="urn:microsoft.com/office/officeart/2005/8/layout/vList5" loCatId="list" qsTypeId="urn:microsoft.com/office/officeart/2005/8/quickstyle/simple2" qsCatId="simple" csTypeId="urn:microsoft.com/office/officeart/2005/8/colors/colorful2" csCatId="colorful"/>
      <dgm:spPr/>
      <dgm:t>
        <a:bodyPr/>
        <a:lstStyle/>
        <a:p>
          <a:endParaRPr lang="en-IN"/>
        </a:p>
      </dgm:t>
    </dgm:pt>
    <dgm:pt modelId="{313242C3-296C-46C8-8AFE-0AD5D8C69EB3}">
      <dgm:prSet/>
      <dgm:spPr/>
      <dgm:t>
        <a:bodyPr/>
        <a:lstStyle/>
        <a:p>
          <a:r>
            <a:rPr lang="en-IN"/>
            <a:t>1. Initialize Objects – Create instances of GPSManager and DisplayManager classes, configure serial communication for GPS data input. </a:t>
          </a:r>
        </a:p>
      </dgm:t>
    </dgm:pt>
    <dgm:pt modelId="{2258DED0-E1B5-45D0-8E8C-1183166856F5}" type="parTrans" cxnId="{0AA00D63-472E-4026-80C6-BEBFD262A538}">
      <dgm:prSet/>
      <dgm:spPr/>
      <dgm:t>
        <a:bodyPr/>
        <a:lstStyle/>
        <a:p>
          <a:endParaRPr lang="en-IN"/>
        </a:p>
      </dgm:t>
    </dgm:pt>
    <dgm:pt modelId="{CDE2380B-1F11-4037-8E67-DD73595F1AB9}" type="sibTrans" cxnId="{0AA00D63-472E-4026-80C6-BEBFD262A538}">
      <dgm:prSet/>
      <dgm:spPr/>
      <dgm:t>
        <a:bodyPr/>
        <a:lstStyle/>
        <a:p>
          <a:endParaRPr lang="en-IN"/>
        </a:p>
      </dgm:t>
    </dgm:pt>
    <dgm:pt modelId="{EE8599CC-1C10-413E-B459-E803FF43DA59}">
      <dgm:prSet/>
      <dgm:spPr/>
      <dgm:t>
        <a:bodyPr/>
        <a:lstStyle/>
        <a:p>
          <a:r>
            <a:rPr lang="en-IN"/>
            <a:t>2. Begin Main Execution Loop – Continuously call class methods within the loop() function. </a:t>
          </a:r>
        </a:p>
      </dgm:t>
    </dgm:pt>
    <dgm:pt modelId="{4C9C6D2D-B02C-4D1E-8CB6-99105F5F583D}" type="parTrans" cxnId="{CE434000-7BD2-41FC-9BC0-A82DAFFB979A}">
      <dgm:prSet/>
      <dgm:spPr/>
      <dgm:t>
        <a:bodyPr/>
        <a:lstStyle/>
        <a:p>
          <a:endParaRPr lang="en-IN"/>
        </a:p>
      </dgm:t>
    </dgm:pt>
    <dgm:pt modelId="{E25BD61F-66E1-4EA8-B9FC-4C26000576CD}" type="sibTrans" cxnId="{CE434000-7BD2-41FC-9BC0-A82DAFFB979A}">
      <dgm:prSet/>
      <dgm:spPr/>
      <dgm:t>
        <a:bodyPr/>
        <a:lstStyle/>
        <a:p>
          <a:endParaRPr lang="en-IN"/>
        </a:p>
      </dgm:t>
    </dgm:pt>
    <dgm:pt modelId="{3522960C-76EE-4373-B17B-FF91FD667C02}">
      <dgm:prSet/>
      <dgm:spPr/>
      <dgm:t>
        <a:bodyPr/>
        <a:lstStyle/>
        <a:p>
          <a:r>
            <a:rPr lang="en-IN"/>
            <a:t>3. Acquire GPS Data – GPSManager::readData() reads and buffers incoming NMEA sentences. </a:t>
          </a:r>
        </a:p>
      </dgm:t>
    </dgm:pt>
    <dgm:pt modelId="{ED0679D6-4D24-4B49-A99E-0A4A188C02FD}" type="parTrans" cxnId="{E77AEBD1-DB3A-4BD5-BC67-EE645A8FD6DF}">
      <dgm:prSet/>
      <dgm:spPr/>
      <dgm:t>
        <a:bodyPr/>
        <a:lstStyle/>
        <a:p>
          <a:endParaRPr lang="en-IN"/>
        </a:p>
      </dgm:t>
    </dgm:pt>
    <dgm:pt modelId="{99AAB6D9-E1C4-499B-8430-DF1AB3009F38}" type="sibTrans" cxnId="{E77AEBD1-DB3A-4BD5-BC67-EE645A8FD6DF}">
      <dgm:prSet/>
      <dgm:spPr/>
      <dgm:t>
        <a:bodyPr/>
        <a:lstStyle/>
        <a:p>
          <a:endParaRPr lang="en-IN"/>
        </a:p>
      </dgm:t>
    </dgm:pt>
    <dgm:pt modelId="{00EDE040-69C5-47D5-BD57-DE62BBCD0255}">
      <dgm:prSet/>
      <dgm:spPr/>
      <dgm:t>
        <a:bodyPr/>
        <a:lstStyle/>
        <a:p>
          <a:r>
            <a:rPr lang="en-IN"/>
            <a:t>4. Parse and Process – GPSManager::parseData() extracts speed, latitude, longitude, and satellite count, then validates the data. </a:t>
          </a:r>
        </a:p>
      </dgm:t>
    </dgm:pt>
    <dgm:pt modelId="{08027B8B-DEAF-4AC5-823E-9EC4AB269C77}" type="parTrans" cxnId="{26B78EB4-DDC2-4E83-AD48-723AD3C287D0}">
      <dgm:prSet/>
      <dgm:spPr/>
      <dgm:t>
        <a:bodyPr/>
        <a:lstStyle/>
        <a:p>
          <a:endParaRPr lang="en-IN"/>
        </a:p>
      </dgm:t>
    </dgm:pt>
    <dgm:pt modelId="{49FC66C3-9B6D-4688-AF71-DE0AF6965F74}" type="sibTrans" cxnId="{26B78EB4-DDC2-4E83-AD48-723AD3C287D0}">
      <dgm:prSet/>
      <dgm:spPr/>
      <dgm:t>
        <a:bodyPr/>
        <a:lstStyle/>
        <a:p>
          <a:endParaRPr lang="en-IN"/>
        </a:p>
      </dgm:t>
    </dgm:pt>
    <dgm:pt modelId="{E5CC8F60-3BDC-47D5-946A-8C9B4B250F1B}">
      <dgm:prSet/>
      <dgm:spPr/>
      <dgm:t>
        <a:bodyPr/>
        <a:lstStyle/>
        <a:p>
          <a:r>
            <a:rPr lang="en-IN"/>
            <a:t>5. Smooth Speed Output – Apply interpolation in SpeedProcessor class to prevent abrupt gauge jumps. </a:t>
          </a:r>
        </a:p>
      </dgm:t>
    </dgm:pt>
    <dgm:pt modelId="{6B670EA3-839F-4A2E-A1FB-4F7553103523}" type="parTrans" cxnId="{70D8E6AF-DCA2-49AB-A52E-590E53D85AC5}">
      <dgm:prSet/>
      <dgm:spPr/>
      <dgm:t>
        <a:bodyPr/>
        <a:lstStyle/>
        <a:p>
          <a:endParaRPr lang="en-IN"/>
        </a:p>
      </dgm:t>
    </dgm:pt>
    <dgm:pt modelId="{870A6790-C2C5-48F8-9C64-D3006796D1C2}" type="sibTrans" cxnId="{70D8E6AF-DCA2-49AB-A52E-590E53D85AC5}">
      <dgm:prSet/>
      <dgm:spPr/>
      <dgm:t>
        <a:bodyPr/>
        <a:lstStyle/>
        <a:p>
          <a:endParaRPr lang="en-IN"/>
        </a:p>
      </dgm:t>
    </dgm:pt>
    <dgm:pt modelId="{F4465E4D-8CB6-4E32-8121-5DB06AA768AF}">
      <dgm:prSet/>
      <dgm:spPr/>
      <dgm:t>
        <a:bodyPr/>
        <a:lstStyle/>
        <a:p>
          <a:r>
            <a:rPr lang="en-IN"/>
            <a:t>6. Update Display – Pass processed data to DisplayManager::updateUI() for gauge and text rendering. </a:t>
          </a:r>
        </a:p>
      </dgm:t>
    </dgm:pt>
    <dgm:pt modelId="{98E140F0-ABB8-43E1-A827-A47817954290}" type="parTrans" cxnId="{A60BB04D-E66D-4860-A6C8-14518E3EEA73}">
      <dgm:prSet/>
      <dgm:spPr/>
      <dgm:t>
        <a:bodyPr/>
        <a:lstStyle/>
        <a:p>
          <a:endParaRPr lang="en-IN"/>
        </a:p>
      </dgm:t>
    </dgm:pt>
    <dgm:pt modelId="{2C4C59DB-CC9A-497B-87B9-2E27C8A372B0}" type="sibTrans" cxnId="{A60BB04D-E66D-4860-A6C8-14518E3EEA73}">
      <dgm:prSet/>
      <dgm:spPr/>
      <dgm:t>
        <a:bodyPr/>
        <a:lstStyle/>
        <a:p>
          <a:endParaRPr lang="en-IN"/>
        </a:p>
      </dgm:t>
    </dgm:pt>
    <dgm:pt modelId="{E424E9AB-2545-485F-85D5-A00B271412CC}">
      <dgm:prSet/>
      <dgm:spPr/>
      <dgm:t>
        <a:bodyPr/>
        <a:lstStyle/>
        <a:p>
          <a:r>
            <a:rPr lang="en-IN"/>
            <a:t>7. Handle GPS Connectivity – If no valid data, trigger a “No GPS Signal” state in the UI. </a:t>
          </a:r>
        </a:p>
      </dgm:t>
    </dgm:pt>
    <dgm:pt modelId="{3B929127-F993-4CD6-AEED-6446DD7F1722}" type="parTrans" cxnId="{42661B80-484F-4296-9AEA-2CD57D56E68E}">
      <dgm:prSet/>
      <dgm:spPr/>
      <dgm:t>
        <a:bodyPr/>
        <a:lstStyle/>
        <a:p>
          <a:endParaRPr lang="en-IN"/>
        </a:p>
      </dgm:t>
    </dgm:pt>
    <dgm:pt modelId="{33233EDF-C844-4191-B432-D763C839D19A}" type="sibTrans" cxnId="{42661B80-484F-4296-9AEA-2CD57D56E68E}">
      <dgm:prSet/>
      <dgm:spPr/>
      <dgm:t>
        <a:bodyPr/>
        <a:lstStyle/>
        <a:p>
          <a:endParaRPr lang="en-IN"/>
        </a:p>
      </dgm:t>
    </dgm:pt>
    <dgm:pt modelId="{F4C20631-7C63-4CC1-82F9-DABF17203EE7}">
      <dgm:prSet/>
      <dgm:spPr/>
      <dgm:t>
        <a:bodyPr/>
        <a:lstStyle/>
        <a:p>
          <a:r>
            <a:rPr lang="en-IN"/>
            <a:t>8. Repeat Loop – Continue until system shutdown. </a:t>
          </a:r>
        </a:p>
      </dgm:t>
    </dgm:pt>
    <dgm:pt modelId="{51F011E7-5E94-4222-B13B-B863E02B5E9D}" type="parTrans" cxnId="{67923DD8-7FA7-4648-B81B-D61443165788}">
      <dgm:prSet/>
      <dgm:spPr/>
      <dgm:t>
        <a:bodyPr/>
        <a:lstStyle/>
        <a:p>
          <a:endParaRPr lang="en-IN"/>
        </a:p>
      </dgm:t>
    </dgm:pt>
    <dgm:pt modelId="{C147F23A-3AEB-4498-AF60-25EEC475AD14}" type="sibTrans" cxnId="{67923DD8-7FA7-4648-B81B-D61443165788}">
      <dgm:prSet/>
      <dgm:spPr/>
      <dgm:t>
        <a:bodyPr/>
        <a:lstStyle/>
        <a:p>
          <a:endParaRPr lang="en-IN"/>
        </a:p>
      </dgm:t>
    </dgm:pt>
    <dgm:pt modelId="{7A459BC0-CAD8-42C9-BB60-074EFEA69A07}" type="pres">
      <dgm:prSet presAssocID="{DB8103C0-3010-42C5-B9BD-E6630D34FECA}" presName="Name0" presStyleCnt="0">
        <dgm:presLayoutVars>
          <dgm:dir/>
          <dgm:animLvl val="lvl"/>
          <dgm:resizeHandles val="exact"/>
        </dgm:presLayoutVars>
      </dgm:prSet>
      <dgm:spPr/>
    </dgm:pt>
    <dgm:pt modelId="{7BDFB65A-2626-43D3-9386-3531B9767BAA}" type="pres">
      <dgm:prSet presAssocID="{313242C3-296C-46C8-8AFE-0AD5D8C69EB3}" presName="linNode" presStyleCnt="0"/>
      <dgm:spPr/>
    </dgm:pt>
    <dgm:pt modelId="{12B8CA06-FBBF-46CD-BFEF-675C6CB1FBD3}" type="pres">
      <dgm:prSet presAssocID="{313242C3-296C-46C8-8AFE-0AD5D8C69EB3}" presName="parentText" presStyleLbl="node1" presStyleIdx="0" presStyleCnt="8">
        <dgm:presLayoutVars>
          <dgm:chMax val="1"/>
          <dgm:bulletEnabled val="1"/>
        </dgm:presLayoutVars>
      </dgm:prSet>
      <dgm:spPr/>
    </dgm:pt>
    <dgm:pt modelId="{C28E6ED7-8EF3-45F1-821B-923871756D93}" type="pres">
      <dgm:prSet presAssocID="{CDE2380B-1F11-4037-8E67-DD73595F1AB9}" presName="sp" presStyleCnt="0"/>
      <dgm:spPr/>
    </dgm:pt>
    <dgm:pt modelId="{7057CDAA-B17B-4898-A2B7-7B0DFB2F122E}" type="pres">
      <dgm:prSet presAssocID="{EE8599CC-1C10-413E-B459-E803FF43DA59}" presName="linNode" presStyleCnt="0"/>
      <dgm:spPr/>
    </dgm:pt>
    <dgm:pt modelId="{6EAACEB4-179F-4AA6-B3F4-105DBA64D8A1}" type="pres">
      <dgm:prSet presAssocID="{EE8599CC-1C10-413E-B459-E803FF43DA59}" presName="parentText" presStyleLbl="node1" presStyleIdx="1" presStyleCnt="8">
        <dgm:presLayoutVars>
          <dgm:chMax val="1"/>
          <dgm:bulletEnabled val="1"/>
        </dgm:presLayoutVars>
      </dgm:prSet>
      <dgm:spPr/>
    </dgm:pt>
    <dgm:pt modelId="{A581AD9D-20ED-4C2A-842B-44B101CA890C}" type="pres">
      <dgm:prSet presAssocID="{E25BD61F-66E1-4EA8-B9FC-4C26000576CD}" presName="sp" presStyleCnt="0"/>
      <dgm:spPr/>
    </dgm:pt>
    <dgm:pt modelId="{B585FE16-77FC-45F6-92C2-5B329025407B}" type="pres">
      <dgm:prSet presAssocID="{3522960C-76EE-4373-B17B-FF91FD667C02}" presName="linNode" presStyleCnt="0"/>
      <dgm:spPr/>
    </dgm:pt>
    <dgm:pt modelId="{1F47C5C9-B194-4AFF-BF18-B43FB0588977}" type="pres">
      <dgm:prSet presAssocID="{3522960C-76EE-4373-B17B-FF91FD667C02}" presName="parentText" presStyleLbl="node1" presStyleIdx="2" presStyleCnt="8">
        <dgm:presLayoutVars>
          <dgm:chMax val="1"/>
          <dgm:bulletEnabled val="1"/>
        </dgm:presLayoutVars>
      </dgm:prSet>
      <dgm:spPr/>
    </dgm:pt>
    <dgm:pt modelId="{2193ABB1-ED27-48CF-AFCC-DB23616AA1C4}" type="pres">
      <dgm:prSet presAssocID="{99AAB6D9-E1C4-499B-8430-DF1AB3009F38}" presName="sp" presStyleCnt="0"/>
      <dgm:spPr/>
    </dgm:pt>
    <dgm:pt modelId="{93620DAE-5DAB-4CA3-8C29-5D884A6142E9}" type="pres">
      <dgm:prSet presAssocID="{00EDE040-69C5-47D5-BD57-DE62BBCD0255}" presName="linNode" presStyleCnt="0"/>
      <dgm:spPr/>
    </dgm:pt>
    <dgm:pt modelId="{5A73B344-B3AD-49B8-A186-53BFF5A7E450}" type="pres">
      <dgm:prSet presAssocID="{00EDE040-69C5-47D5-BD57-DE62BBCD0255}" presName="parentText" presStyleLbl="node1" presStyleIdx="3" presStyleCnt="8">
        <dgm:presLayoutVars>
          <dgm:chMax val="1"/>
          <dgm:bulletEnabled val="1"/>
        </dgm:presLayoutVars>
      </dgm:prSet>
      <dgm:spPr/>
    </dgm:pt>
    <dgm:pt modelId="{9DAE3B68-FEF2-48F0-A101-911DB1A9A90A}" type="pres">
      <dgm:prSet presAssocID="{49FC66C3-9B6D-4688-AF71-DE0AF6965F74}" presName="sp" presStyleCnt="0"/>
      <dgm:spPr/>
    </dgm:pt>
    <dgm:pt modelId="{7A09B9F7-0D11-4930-AF1C-EF38BD7C5081}" type="pres">
      <dgm:prSet presAssocID="{E5CC8F60-3BDC-47D5-946A-8C9B4B250F1B}" presName="linNode" presStyleCnt="0"/>
      <dgm:spPr/>
    </dgm:pt>
    <dgm:pt modelId="{037DEB12-8DBB-4D40-86F2-C7850270050A}" type="pres">
      <dgm:prSet presAssocID="{E5CC8F60-3BDC-47D5-946A-8C9B4B250F1B}" presName="parentText" presStyleLbl="node1" presStyleIdx="4" presStyleCnt="8">
        <dgm:presLayoutVars>
          <dgm:chMax val="1"/>
          <dgm:bulletEnabled val="1"/>
        </dgm:presLayoutVars>
      </dgm:prSet>
      <dgm:spPr/>
    </dgm:pt>
    <dgm:pt modelId="{2E730810-233D-496E-A020-1BE4934F44B4}" type="pres">
      <dgm:prSet presAssocID="{870A6790-C2C5-48F8-9C64-D3006796D1C2}" presName="sp" presStyleCnt="0"/>
      <dgm:spPr/>
    </dgm:pt>
    <dgm:pt modelId="{52B14BB1-C296-408B-8917-787D39FB0E7A}" type="pres">
      <dgm:prSet presAssocID="{F4465E4D-8CB6-4E32-8121-5DB06AA768AF}" presName="linNode" presStyleCnt="0"/>
      <dgm:spPr/>
    </dgm:pt>
    <dgm:pt modelId="{F2129144-F5EE-4297-9BF0-28661DD92DCF}" type="pres">
      <dgm:prSet presAssocID="{F4465E4D-8CB6-4E32-8121-5DB06AA768AF}" presName="parentText" presStyleLbl="node1" presStyleIdx="5" presStyleCnt="8">
        <dgm:presLayoutVars>
          <dgm:chMax val="1"/>
          <dgm:bulletEnabled val="1"/>
        </dgm:presLayoutVars>
      </dgm:prSet>
      <dgm:spPr/>
    </dgm:pt>
    <dgm:pt modelId="{A16E2C44-1975-4CE6-9964-0E37EF7B61C6}" type="pres">
      <dgm:prSet presAssocID="{2C4C59DB-CC9A-497B-87B9-2E27C8A372B0}" presName="sp" presStyleCnt="0"/>
      <dgm:spPr/>
    </dgm:pt>
    <dgm:pt modelId="{8EEA86EE-3C26-45E4-8A2B-20FF7F6BAFE7}" type="pres">
      <dgm:prSet presAssocID="{E424E9AB-2545-485F-85D5-A00B271412CC}" presName="linNode" presStyleCnt="0"/>
      <dgm:spPr/>
    </dgm:pt>
    <dgm:pt modelId="{86E88C38-50D8-4705-B548-9D23A1F1AB01}" type="pres">
      <dgm:prSet presAssocID="{E424E9AB-2545-485F-85D5-A00B271412CC}" presName="parentText" presStyleLbl="node1" presStyleIdx="6" presStyleCnt="8">
        <dgm:presLayoutVars>
          <dgm:chMax val="1"/>
          <dgm:bulletEnabled val="1"/>
        </dgm:presLayoutVars>
      </dgm:prSet>
      <dgm:spPr/>
    </dgm:pt>
    <dgm:pt modelId="{6D0198D1-3599-49C5-837A-9D726F54A001}" type="pres">
      <dgm:prSet presAssocID="{33233EDF-C844-4191-B432-D763C839D19A}" presName="sp" presStyleCnt="0"/>
      <dgm:spPr/>
    </dgm:pt>
    <dgm:pt modelId="{CA51B092-69CC-421B-966D-CE5B0F2A0281}" type="pres">
      <dgm:prSet presAssocID="{F4C20631-7C63-4CC1-82F9-DABF17203EE7}" presName="linNode" presStyleCnt="0"/>
      <dgm:spPr/>
    </dgm:pt>
    <dgm:pt modelId="{9F25DAE1-E50A-40F9-B455-4506CDD0DAF5}" type="pres">
      <dgm:prSet presAssocID="{F4C20631-7C63-4CC1-82F9-DABF17203EE7}" presName="parentText" presStyleLbl="node1" presStyleIdx="7" presStyleCnt="8">
        <dgm:presLayoutVars>
          <dgm:chMax val="1"/>
          <dgm:bulletEnabled val="1"/>
        </dgm:presLayoutVars>
      </dgm:prSet>
      <dgm:spPr/>
    </dgm:pt>
  </dgm:ptLst>
  <dgm:cxnLst>
    <dgm:cxn modelId="{CE434000-7BD2-41FC-9BC0-A82DAFFB979A}" srcId="{DB8103C0-3010-42C5-B9BD-E6630D34FECA}" destId="{EE8599CC-1C10-413E-B459-E803FF43DA59}" srcOrd="1" destOrd="0" parTransId="{4C9C6D2D-B02C-4D1E-8CB6-99105F5F583D}" sibTransId="{E25BD61F-66E1-4EA8-B9FC-4C26000576CD}"/>
    <dgm:cxn modelId="{2B9FB01C-FB4D-462F-A09F-8E0A8266E44F}" type="presOf" srcId="{F4465E4D-8CB6-4E32-8121-5DB06AA768AF}" destId="{F2129144-F5EE-4297-9BF0-28661DD92DCF}" srcOrd="0" destOrd="0" presId="urn:microsoft.com/office/officeart/2005/8/layout/vList5"/>
    <dgm:cxn modelId="{AFC3311D-2875-44F6-850B-11B3AE17D833}" type="presOf" srcId="{F4C20631-7C63-4CC1-82F9-DABF17203EE7}" destId="{9F25DAE1-E50A-40F9-B455-4506CDD0DAF5}" srcOrd="0" destOrd="0" presId="urn:microsoft.com/office/officeart/2005/8/layout/vList5"/>
    <dgm:cxn modelId="{5DB2A736-7D8C-4780-9DE9-02B52AF38CEA}" type="presOf" srcId="{00EDE040-69C5-47D5-BD57-DE62BBCD0255}" destId="{5A73B344-B3AD-49B8-A186-53BFF5A7E450}" srcOrd="0" destOrd="0" presId="urn:microsoft.com/office/officeart/2005/8/layout/vList5"/>
    <dgm:cxn modelId="{0AA00D63-472E-4026-80C6-BEBFD262A538}" srcId="{DB8103C0-3010-42C5-B9BD-E6630D34FECA}" destId="{313242C3-296C-46C8-8AFE-0AD5D8C69EB3}" srcOrd="0" destOrd="0" parTransId="{2258DED0-E1B5-45D0-8E8C-1183166856F5}" sibTransId="{CDE2380B-1F11-4037-8E67-DD73595F1AB9}"/>
    <dgm:cxn modelId="{A60BB04D-E66D-4860-A6C8-14518E3EEA73}" srcId="{DB8103C0-3010-42C5-B9BD-E6630D34FECA}" destId="{F4465E4D-8CB6-4E32-8121-5DB06AA768AF}" srcOrd="5" destOrd="0" parTransId="{98E140F0-ABB8-43E1-A827-A47817954290}" sibTransId="{2C4C59DB-CC9A-497B-87B9-2E27C8A372B0}"/>
    <dgm:cxn modelId="{42661B80-484F-4296-9AEA-2CD57D56E68E}" srcId="{DB8103C0-3010-42C5-B9BD-E6630D34FECA}" destId="{E424E9AB-2545-485F-85D5-A00B271412CC}" srcOrd="6" destOrd="0" parTransId="{3B929127-F993-4CD6-AEED-6446DD7F1722}" sibTransId="{33233EDF-C844-4191-B432-D763C839D19A}"/>
    <dgm:cxn modelId="{B693F781-ADFE-411B-BB1D-8835C6F0302F}" type="presOf" srcId="{3522960C-76EE-4373-B17B-FF91FD667C02}" destId="{1F47C5C9-B194-4AFF-BF18-B43FB0588977}" srcOrd="0" destOrd="0" presId="urn:microsoft.com/office/officeart/2005/8/layout/vList5"/>
    <dgm:cxn modelId="{F87AB497-59CF-4D5F-BFBF-7FA5315981D3}" type="presOf" srcId="{EE8599CC-1C10-413E-B459-E803FF43DA59}" destId="{6EAACEB4-179F-4AA6-B3F4-105DBA64D8A1}" srcOrd="0" destOrd="0" presId="urn:microsoft.com/office/officeart/2005/8/layout/vList5"/>
    <dgm:cxn modelId="{929E7D9A-7A3F-419C-AFD5-B576AEE04473}" type="presOf" srcId="{E5CC8F60-3BDC-47D5-946A-8C9B4B250F1B}" destId="{037DEB12-8DBB-4D40-86F2-C7850270050A}" srcOrd="0" destOrd="0" presId="urn:microsoft.com/office/officeart/2005/8/layout/vList5"/>
    <dgm:cxn modelId="{6CB4E3A3-2D47-43CC-B521-834A643280F4}" type="presOf" srcId="{E424E9AB-2545-485F-85D5-A00B271412CC}" destId="{86E88C38-50D8-4705-B548-9D23A1F1AB01}" srcOrd="0" destOrd="0" presId="urn:microsoft.com/office/officeart/2005/8/layout/vList5"/>
    <dgm:cxn modelId="{70D8E6AF-DCA2-49AB-A52E-590E53D85AC5}" srcId="{DB8103C0-3010-42C5-B9BD-E6630D34FECA}" destId="{E5CC8F60-3BDC-47D5-946A-8C9B4B250F1B}" srcOrd="4" destOrd="0" parTransId="{6B670EA3-839F-4A2E-A1FB-4F7553103523}" sibTransId="{870A6790-C2C5-48F8-9C64-D3006796D1C2}"/>
    <dgm:cxn modelId="{3B0FBDB3-A3FE-4A60-918E-F66C7310F6FF}" type="presOf" srcId="{313242C3-296C-46C8-8AFE-0AD5D8C69EB3}" destId="{12B8CA06-FBBF-46CD-BFEF-675C6CB1FBD3}" srcOrd="0" destOrd="0" presId="urn:microsoft.com/office/officeart/2005/8/layout/vList5"/>
    <dgm:cxn modelId="{26B78EB4-DDC2-4E83-AD48-723AD3C287D0}" srcId="{DB8103C0-3010-42C5-B9BD-E6630D34FECA}" destId="{00EDE040-69C5-47D5-BD57-DE62BBCD0255}" srcOrd="3" destOrd="0" parTransId="{08027B8B-DEAF-4AC5-823E-9EC4AB269C77}" sibTransId="{49FC66C3-9B6D-4688-AF71-DE0AF6965F74}"/>
    <dgm:cxn modelId="{E77AEBD1-DB3A-4BD5-BC67-EE645A8FD6DF}" srcId="{DB8103C0-3010-42C5-B9BD-E6630D34FECA}" destId="{3522960C-76EE-4373-B17B-FF91FD667C02}" srcOrd="2" destOrd="0" parTransId="{ED0679D6-4D24-4B49-A99E-0A4A188C02FD}" sibTransId="{99AAB6D9-E1C4-499B-8430-DF1AB3009F38}"/>
    <dgm:cxn modelId="{67923DD8-7FA7-4648-B81B-D61443165788}" srcId="{DB8103C0-3010-42C5-B9BD-E6630D34FECA}" destId="{F4C20631-7C63-4CC1-82F9-DABF17203EE7}" srcOrd="7" destOrd="0" parTransId="{51F011E7-5E94-4222-B13B-B863E02B5E9D}" sibTransId="{C147F23A-3AEB-4498-AF60-25EEC475AD14}"/>
    <dgm:cxn modelId="{9912E0E3-147A-4BBE-88AE-79D92B38F1B5}" type="presOf" srcId="{DB8103C0-3010-42C5-B9BD-E6630D34FECA}" destId="{7A459BC0-CAD8-42C9-BB60-074EFEA69A07}" srcOrd="0" destOrd="0" presId="urn:microsoft.com/office/officeart/2005/8/layout/vList5"/>
    <dgm:cxn modelId="{7B58A823-ECE7-45C6-B7CD-FD09783E3AC2}" type="presParOf" srcId="{7A459BC0-CAD8-42C9-BB60-074EFEA69A07}" destId="{7BDFB65A-2626-43D3-9386-3531B9767BAA}" srcOrd="0" destOrd="0" presId="urn:microsoft.com/office/officeart/2005/8/layout/vList5"/>
    <dgm:cxn modelId="{B6CE7B27-8F0F-453B-A3AE-FBE5E1736A3E}" type="presParOf" srcId="{7BDFB65A-2626-43D3-9386-3531B9767BAA}" destId="{12B8CA06-FBBF-46CD-BFEF-675C6CB1FBD3}" srcOrd="0" destOrd="0" presId="urn:microsoft.com/office/officeart/2005/8/layout/vList5"/>
    <dgm:cxn modelId="{79DC6391-EE72-4389-A9A7-9A09C626789C}" type="presParOf" srcId="{7A459BC0-CAD8-42C9-BB60-074EFEA69A07}" destId="{C28E6ED7-8EF3-45F1-821B-923871756D93}" srcOrd="1" destOrd="0" presId="urn:microsoft.com/office/officeart/2005/8/layout/vList5"/>
    <dgm:cxn modelId="{949A776C-E147-42D9-801E-CF6EB1951F3A}" type="presParOf" srcId="{7A459BC0-CAD8-42C9-BB60-074EFEA69A07}" destId="{7057CDAA-B17B-4898-A2B7-7B0DFB2F122E}" srcOrd="2" destOrd="0" presId="urn:microsoft.com/office/officeart/2005/8/layout/vList5"/>
    <dgm:cxn modelId="{B0C62BD2-F80C-4A03-A451-1E8C6177E396}" type="presParOf" srcId="{7057CDAA-B17B-4898-A2B7-7B0DFB2F122E}" destId="{6EAACEB4-179F-4AA6-B3F4-105DBA64D8A1}" srcOrd="0" destOrd="0" presId="urn:microsoft.com/office/officeart/2005/8/layout/vList5"/>
    <dgm:cxn modelId="{9DAEFA53-C097-4AE0-B614-283674E54D93}" type="presParOf" srcId="{7A459BC0-CAD8-42C9-BB60-074EFEA69A07}" destId="{A581AD9D-20ED-4C2A-842B-44B101CA890C}" srcOrd="3" destOrd="0" presId="urn:microsoft.com/office/officeart/2005/8/layout/vList5"/>
    <dgm:cxn modelId="{EC2F0E07-AD7C-458D-A354-DE5DB637EEB3}" type="presParOf" srcId="{7A459BC0-CAD8-42C9-BB60-074EFEA69A07}" destId="{B585FE16-77FC-45F6-92C2-5B329025407B}" srcOrd="4" destOrd="0" presId="urn:microsoft.com/office/officeart/2005/8/layout/vList5"/>
    <dgm:cxn modelId="{F4216550-47EC-4DCA-9A1D-68041FDE60C9}" type="presParOf" srcId="{B585FE16-77FC-45F6-92C2-5B329025407B}" destId="{1F47C5C9-B194-4AFF-BF18-B43FB0588977}" srcOrd="0" destOrd="0" presId="urn:microsoft.com/office/officeart/2005/8/layout/vList5"/>
    <dgm:cxn modelId="{2B808DF3-94CC-40FB-A419-FBC1F797952E}" type="presParOf" srcId="{7A459BC0-CAD8-42C9-BB60-074EFEA69A07}" destId="{2193ABB1-ED27-48CF-AFCC-DB23616AA1C4}" srcOrd="5" destOrd="0" presId="urn:microsoft.com/office/officeart/2005/8/layout/vList5"/>
    <dgm:cxn modelId="{A6196A06-1AEE-47AD-9CFE-CDB46A4B1A42}" type="presParOf" srcId="{7A459BC0-CAD8-42C9-BB60-074EFEA69A07}" destId="{93620DAE-5DAB-4CA3-8C29-5D884A6142E9}" srcOrd="6" destOrd="0" presId="urn:microsoft.com/office/officeart/2005/8/layout/vList5"/>
    <dgm:cxn modelId="{42A4D4C2-B638-4E87-9CED-C4B6D211B2D8}" type="presParOf" srcId="{93620DAE-5DAB-4CA3-8C29-5D884A6142E9}" destId="{5A73B344-B3AD-49B8-A186-53BFF5A7E450}" srcOrd="0" destOrd="0" presId="urn:microsoft.com/office/officeart/2005/8/layout/vList5"/>
    <dgm:cxn modelId="{2651B4FE-F1BA-4A93-8F92-2C1E20A5156E}" type="presParOf" srcId="{7A459BC0-CAD8-42C9-BB60-074EFEA69A07}" destId="{9DAE3B68-FEF2-48F0-A101-911DB1A9A90A}" srcOrd="7" destOrd="0" presId="urn:microsoft.com/office/officeart/2005/8/layout/vList5"/>
    <dgm:cxn modelId="{F459A900-9162-4EDD-A9D7-2664EE7E7F8D}" type="presParOf" srcId="{7A459BC0-CAD8-42C9-BB60-074EFEA69A07}" destId="{7A09B9F7-0D11-4930-AF1C-EF38BD7C5081}" srcOrd="8" destOrd="0" presId="urn:microsoft.com/office/officeart/2005/8/layout/vList5"/>
    <dgm:cxn modelId="{9B5BD279-24FE-456B-9AD7-7D6287A3B5DC}" type="presParOf" srcId="{7A09B9F7-0D11-4930-AF1C-EF38BD7C5081}" destId="{037DEB12-8DBB-4D40-86F2-C7850270050A}" srcOrd="0" destOrd="0" presId="urn:microsoft.com/office/officeart/2005/8/layout/vList5"/>
    <dgm:cxn modelId="{7EC4EFD9-2607-451B-951A-791554978A51}" type="presParOf" srcId="{7A459BC0-CAD8-42C9-BB60-074EFEA69A07}" destId="{2E730810-233D-496E-A020-1BE4934F44B4}" srcOrd="9" destOrd="0" presId="urn:microsoft.com/office/officeart/2005/8/layout/vList5"/>
    <dgm:cxn modelId="{C1A6817A-76D3-4232-875E-4E12AA4FAB62}" type="presParOf" srcId="{7A459BC0-CAD8-42C9-BB60-074EFEA69A07}" destId="{52B14BB1-C296-408B-8917-787D39FB0E7A}" srcOrd="10" destOrd="0" presId="urn:microsoft.com/office/officeart/2005/8/layout/vList5"/>
    <dgm:cxn modelId="{882CBE43-3FF2-4588-BC54-A4F6610FD623}" type="presParOf" srcId="{52B14BB1-C296-408B-8917-787D39FB0E7A}" destId="{F2129144-F5EE-4297-9BF0-28661DD92DCF}" srcOrd="0" destOrd="0" presId="urn:microsoft.com/office/officeart/2005/8/layout/vList5"/>
    <dgm:cxn modelId="{C6890761-AD11-40EB-A148-92A6ED242782}" type="presParOf" srcId="{7A459BC0-CAD8-42C9-BB60-074EFEA69A07}" destId="{A16E2C44-1975-4CE6-9964-0E37EF7B61C6}" srcOrd="11" destOrd="0" presId="urn:microsoft.com/office/officeart/2005/8/layout/vList5"/>
    <dgm:cxn modelId="{ABFEE231-8884-4940-A24D-B0901BBF5EF0}" type="presParOf" srcId="{7A459BC0-CAD8-42C9-BB60-074EFEA69A07}" destId="{8EEA86EE-3C26-45E4-8A2B-20FF7F6BAFE7}" srcOrd="12" destOrd="0" presId="urn:microsoft.com/office/officeart/2005/8/layout/vList5"/>
    <dgm:cxn modelId="{912220DB-58D8-4123-88A3-012669187B01}" type="presParOf" srcId="{8EEA86EE-3C26-45E4-8A2B-20FF7F6BAFE7}" destId="{86E88C38-50D8-4705-B548-9D23A1F1AB01}" srcOrd="0" destOrd="0" presId="urn:microsoft.com/office/officeart/2005/8/layout/vList5"/>
    <dgm:cxn modelId="{25B76C90-EAED-481D-AC1F-CFCF55A7EB4A}" type="presParOf" srcId="{7A459BC0-CAD8-42C9-BB60-074EFEA69A07}" destId="{6D0198D1-3599-49C5-837A-9D726F54A001}" srcOrd="13" destOrd="0" presId="urn:microsoft.com/office/officeart/2005/8/layout/vList5"/>
    <dgm:cxn modelId="{7FE1E840-50A6-404D-B117-BC38CB961F2D}" type="presParOf" srcId="{7A459BC0-CAD8-42C9-BB60-074EFEA69A07}" destId="{CA51B092-69CC-421B-966D-CE5B0F2A0281}" srcOrd="14" destOrd="0" presId="urn:microsoft.com/office/officeart/2005/8/layout/vList5"/>
    <dgm:cxn modelId="{E79F6701-6A60-48A2-A823-888EE888DBB9}" type="presParOf" srcId="{CA51B092-69CC-421B-966D-CE5B0F2A0281}" destId="{9F25DAE1-E50A-40F9-B455-4506CDD0DAF5}" srcOrd="0" destOrd="0" presId="urn:microsoft.com/office/officeart/2005/8/layout/vList5"/>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8CA06-FBBF-46CD-BFEF-675C6CB1FBD3}">
      <dsp:nvSpPr>
        <dsp:cNvPr id="0" name=""/>
        <dsp:cNvSpPr/>
      </dsp:nvSpPr>
      <dsp:spPr>
        <a:xfrm>
          <a:off x="4230349" y="157"/>
          <a:ext cx="4759143" cy="47544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IN" sz="1100" kern="1200"/>
            <a:t>1. Initialize Objects – Create instances of GPSManager and DisplayManager classes, configure serial communication for GPS data input. </a:t>
          </a:r>
        </a:p>
      </dsp:txBody>
      <dsp:txXfrm>
        <a:off x="4253559" y="23367"/>
        <a:ext cx="4712723" cy="429029"/>
      </dsp:txXfrm>
    </dsp:sp>
    <dsp:sp modelId="{6EAACEB4-179F-4AA6-B3F4-105DBA64D8A1}">
      <dsp:nvSpPr>
        <dsp:cNvPr id="0" name=""/>
        <dsp:cNvSpPr/>
      </dsp:nvSpPr>
      <dsp:spPr>
        <a:xfrm>
          <a:off x="4230349" y="499379"/>
          <a:ext cx="4759143" cy="475449"/>
        </a:xfrm>
        <a:prstGeom prst="roundRect">
          <a:avLst/>
        </a:prstGeom>
        <a:solidFill>
          <a:schemeClr val="accent2">
            <a:hueOff val="-207909"/>
            <a:satOff val="-11990"/>
            <a:lumOff val="123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IN" sz="1100" kern="1200"/>
            <a:t>2. Begin Main Execution Loop – Continuously call class methods within the loop() function. </a:t>
          </a:r>
        </a:p>
      </dsp:txBody>
      <dsp:txXfrm>
        <a:off x="4253559" y="522589"/>
        <a:ext cx="4712723" cy="429029"/>
      </dsp:txXfrm>
    </dsp:sp>
    <dsp:sp modelId="{1F47C5C9-B194-4AFF-BF18-B43FB0588977}">
      <dsp:nvSpPr>
        <dsp:cNvPr id="0" name=""/>
        <dsp:cNvSpPr/>
      </dsp:nvSpPr>
      <dsp:spPr>
        <a:xfrm>
          <a:off x="4230349" y="998601"/>
          <a:ext cx="4759143" cy="475449"/>
        </a:xfrm>
        <a:prstGeom prst="roundRect">
          <a:avLst/>
        </a:prstGeom>
        <a:solidFill>
          <a:schemeClr val="accent2">
            <a:hueOff val="-415818"/>
            <a:satOff val="-23979"/>
            <a:lumOff val="24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IN" sz="1100" kern="1200"/>
            <a:t>3. Acquire GPS Data – GPSManager::readData() reads and buffers incoming NMEA sentences. </a:t>
          </a:r>
        </a:p>
      </dsp:txBody>
      <dsp:txXfrm>
        <a:off x="4253559" y="1021811"/>
        <a:ext cx="4712723" cy="429029"/>
      </dsp:txXfrm>
    </dsp:sp>
    <dsp:sp modelId="{5A73B344-B3AD-49B8-A186-53BFF5A7E450}">
      <dsp:nvSpPr>
        <dsp:cNvPr id="0" name=""/>
        <dsp:cNvSpPr/>
      </dsp:nvSpPr>
      <dsp:spPr>
        <a:xfrm>
          <a:off x="4230349" y="1497823"/>
          <a:ext cx="4759143" cy="475449"/>
        </a:xfrm>
        <a:prstGeom prst="roundRect">
          <a:avLst/>
        </a:prstGeom>
        <a:solidFill>
          <a:schemeClr val="accent2">
            <a:hueOff val="-623727"/>
            <a:satOff val="-35969"/>
            <a:lumOff val="369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IN" sz="1100" kern="1200"/>
            <a:t>4. Parse and Process – GPSManager::parseData() extracts speed, latitude, longitude, and satellite count, then validates the data. </a:t>
          </a:r>
        </a:p>
      </dsp:txBody>
      <dsp:txXfrm>
        <a:off x="4253559" y="1521033"/>
        <a:ext cx="4712723" cy="429029"/>
      </dsp:txXfrm>
    </dsp:sp>
    <dsp:sp modelId="{037DEB12-8DBB-4D40-86F2-C7850270050A}">
      <dsp:nvSpPr>
        <dsp:cNvPr id="0" name=""/>
        <dsp:cNvSpPr/>
      </dsp:nvSpPr>
      <dsp:spPr>
        <a:xfrm>
          <a:off x="4230349" y="1997045"/>
          <a:ext cx="4759143" cy="475449"/>
        </a:xfrm>
        <a:prstGeom prst="roundRect">
          <a:avLst/>
        </a:prstGeom>
        <a:solidFill>
          <a:schemeClr val="accent2">
            <a:hueOff val="-831636"/>
            <a:satOff val="-47959"/>
            <a:lumOff val="493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IN" sz="1100" kern="1200"/>
            <a:t>5. Smooth Speed Output – Apply interpolation in SpeedProcessor class to prevent abrupt gauge jumps. </a:t>
          </a:r>
        </a:p>
      </dsp:txBody>
      <dsp:txXfrm>
        <a:off x="4253559" y="2020255"/>
        <a:ext cx="4712723" cy="429029"/>
      </dsp:txXfrm>
    </dsp:sp>
    <dsp:sp modelId="{F2129144-F5EE-4297-9BF0-28661DD92DCF}">
      <dsp:nvSpPr>
        <dsp:cNvPr id="0" name=""/>
        <dsp:cNvSpPr/>
      </dsp:nvSpPr>
      <dsp:spPr>
        <a:xfrm>
          <a:off x="4230349" y="2496267"/>
          <a:ext cx="4759143" cy="475449"/>
        </a:xfrm>
        <a:prstGeom prst="roundRect">
          <a:avLst/>
        </a:prstGeom>
        <a:solidFill>
          <a:schemeClr val="accent2">
            <a:hueOff val="-1039545"/>
            <a:satOff val="-59949"/>
            <a:lumOff val="616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IN" sz="1100" kern="1200"/>
            <a:t>6. Update Display – Pass processed data to DisplayManager::updateUI() for gauge and text rendering. </a:t>
          </a:r>
        </a:p>
      </dsp:txBody>
      <dsp:txXfrm>
        <a:off x="4253559" y="2519477"/>
        <a:ext cx="4712723" cy="429029"/>
      </dsp:txXfrm>
    </dsp:sp>
    <dsp:sp modelId="{86E88C38-50D8-4705-B548-9D23A1F1AB01}">
      <dsp:nvSpPr>
        <dsp:cNvPr id="0" name=""/>
        <dsp:cNvSpPr/>
      </dsp:nvSpPr>
      <dsp:spPr>
        <a:xfrm>
          <a:off x="4230349" y="2995489"/>
          <a:ext cx="4759143" cy="475449"/>
        </a:xfrm>
        <a:prstGeom prst="roundRect">
          <a:avLst/>
        </a:prstGeom>
        <a:solidFill>
          <a:schemeClr val="accent2">
            <a:hueOff val="-1247454"/>
            <a:satOff val="-71938"/>
            <a:lumOff val="739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IN" sz="1100" kern="1200"/>
            <a:t>7. Handle GPS Connectivity – If no valid data, trigger a “No GPS Signal” state in the UI. </a:t>
          </a:r>
        </a:p>
      </dsp:txBody>
      <dsp:txXfrm>
        <a:off x="4253559" y="3018699"/>
        <a:ext cx="4712723" cy="429029"/>
      </dsp:txXfrm>
    </dsp:sp>
    <dsp:sp modelId="{9F25DAE1-E50A-40F9-B455-4506CDD0DAF5}">
      <dsp:nvSpPr>
        <dsp:cNvPr id="0" name=""/>
        <dsp:cNvSpPr/>
      </dsp:nvSpPr>
      <dsp:spPr>
        <a:xfrm>
          <a:off x="4230349" y="3494711"/>
          <a:ext cx="4759143" cy="475449"/>
        </a:xfrm>
        <a:prstGeom prst="roundRect">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IN" sz="1100" kern="1200"/>
            <a:t>8. Repeat Loop – Continue until system shutdown. </a:t>
          </a:r>
        </a:p>
      </dsp:txBody>
      <dsp:txXfrm>
        <a:off x="4253559" y="3517921"/>
        <a:ext cx="4712723" cy="42902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943B2-B25B-26B1-6BB8-53C347D923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224A13A-092F-9105-DAC2-6B0CCA441F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FD78D7-1CD5-8EFA-4B24-9D28AFD6095B}"/>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5" name="Footer Placeholder 4">
            <a:extLst>
              <a:ext uri="{FF2B5EF4-FFF2-40B4-BE49-F238E27FC236}">
                <a16:creationId xmlns:a16="http://schemas.microsoft.com/office/drawing/2014/main" id="{F8AD6807-0DBD-8488-465F-4B8496D359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46C57A-E63F-81A1-95D4-E10E6BECE72B}"/>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3802795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9A3DF-B104-AD69-2EAB-B7B4D730FC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6799405-EDCE-9354-7321-0A7B260F23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A495EE-4863-1E6C-E115-E2A93E80D562}"/>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5" name="Footer Placeholder 4">
            <a:extLst>
              <a:ext uri="{FF2B5EF4-FFF2-40B4-BE49-F238E27FC236}">
                <a16:creationId xmlns:a16="http://schemas.microsoft.com/office/drawing/2014/main" id="{964FE90C-DE5F-8357-4BAC-BE35A3A5D3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7092C6-1FF2-F5EB-292E-E064E11479C4}"/>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3643617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9DC990-6E59-4FBD-3DF2-8F071D706A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1DEF2E-D243-F331-DDAC-F5BF54359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B1E616-D87E-FB61-AA5D-A1842DD10CFD}"/>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5" name="Footer Placeholder 4">
            <a:extLst>
              <a:ext uri="{FF2B5EF4-FFF2-40B4-BE49-F238E27FC236}">
                <a16:creationId xmlns:a16="http://schemas.microsoft.com/office/drawing/2014/main" id="{96742FEE-9A0C-50A5-3726-C6D439CBE9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17309F-CD9F-4B18-E57D-2E2EF07C5817}"/>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1537904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24E7-B390-58FA-9673-00BAE3677A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CDA72B-07FC-C122-7352-2A170B496A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EE0A29-7A80-11A3-1333-9229BA246C9C}"/>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5" name="Footer Placeholder 4">
            <a:extLst>
              <a:ext uri="{FF2B5EF4-FFF2-40B4-BE49-F238E27FC236}">
                <a16:creationId xmlns:a16="http://schemas.microsoft.com/office/drawing/2014/main" id="{4AAB98B9-F65A-4FBC-8857-2AFFFEC785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74237E-94BF-466C-EBC3-7D2C0B61C033}"/>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402136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33B7-CEC8-0E20-7450-27C3AADA72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74EEAB-670C-70C0-962B-CD53544D35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2E65EF-6A33-D9D6-E3B7-A9FA8F159052}"/>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5" name="Footer Placeholder 4">
            <a:extLst>
              <a:ext uri="{FF2B5EF4-FFF2-40B4-BE49-F238E27FC236}">
                <a16:creationId xmlns:a16="http://schemas.microsoft.com/office/drawing/2014/main" id="{E44EE170-F3E6-86C1-BAAE-D16A022967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893AC2-FB24-C4E1-E180-EDE5C0996E22}"/>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1988264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AE90-8F67-7D88-4BE7-3119B9EC3C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4C328EC-0C11-1E14-AA1D-938FFD1EC8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4CD4611-FC69-3E4E-28C9-C1EA84EE16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2E70D7B-FFA5-8C87-F8BB-1894B1CCF9A2}"/>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6" name="Footer Placeholder 5">
            <a:extLst>
              <a:ext uri="{FF2B5EF4-FFF2-40B4-BE49-F238E27FC236}">
                <a16:creationId xmlns:a16="http://schemas.microsoft.com/office/drawing/2014/main" id="{FB682FC0-B08F-41A8-B823-81EA9E4ACE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21160C3-D82F-8512-8A55-D79B285FB8A7}"/>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417036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04AC8-DD52-B8A6-61FA-49891935C86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73F515-BC44-B461-B6D9-2BAF6019A3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16B796-C4E3-6596-D26B-5543EA01E1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367FF1-4EE3-DA9D-5408-EA353B94BF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635208-20FB-75EA-8CB6-74E94750BD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CA2DCB7-A616-E714-A09B-F6AE8297096B}"/>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8" name="Footer Placeholder 7">
            <a:extLst>
              <a:ext uri="{FF2B5EF4-FFF2-40B4-BE49-F238E27FC236}">
                <a16:creationId xmlns:a16="http://schemas.microsoft.com/office/drawing/2014/main" id="{6C4728FF-4280-0CAF-486E-2054B9C09BE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C89816E-9271-AA9C-79CB-9200FAA76ABF}"/>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152886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7B78A-F796-949A-F743-98B13FC086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D6F99D-ECA2-3EC9-F296-56362128DDE5}"/>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4" name="Footer Placeholder 3">
            <a:extLst>
              <a:ext uri="{FF2B5EF4-FFF2-40B4-BE49-F238E27FC236}">
                <a16:creationId xmlns:a16="http://schemas.microsoft.com/office/drawing/2014/main" id="{D5CEB618-AB49-752B-8A22-FEEC1A83ECC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CFAB9F4-1266-8C3B-F12A-C2638E9C33D1}"/>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193747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264BD-4E55-9C8A-8119-0AEE04C3C4E5}"/>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3" name="Footer Placeholder 2">
            <a:extLst>
              <a:ext uri="{FF2B5EF4-FFF2-40B4-BE49-F238E27FC236}">
                <a16:creationId xmlns:a16="http://schemas.microsoft.com/office/drawing/2014/main" id="{6A0C6D90-2C26-4353-C5C4-078BBDAB20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27E065C-94F4-8293-724F-0BB7A40F6B6B}"/>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644456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8B3E-83F8-56B7-FF3C-B353177A8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902DF8F-56A9-2853-0574-7C0780AECA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06E8003-24A0-7DA9-B53E-06B8DBA7F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CC3DBD-E011-D913-50C3-92E37EC3B847}"/>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6" name="Footer Placeholder 5">
            <a:extLst>
              <a:ext uri="{FF2B5EF4-FFF2-40B4-BE49-F238E27FC236}">
                <a16:creationId xmlns:a16="http://schemas.microsoft.com/office/drawing/2014/main" id="{CAAB7CE7-A5BF-FB15-2C2A-D74E8E62C2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27840C-6352-C276-7052-B58C611741F8}"/>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245837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005E9-4858-64D3-A513-146BF5FEBA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055E37B-45AC-C545-045E-88B5A7672A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02282F-4673-319E-19B6-D05DAF5E8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620706-BD6A-EE02-21AE-1FCF3D03CD6F}"/>
              </a:ext>
            </a:extLst>
          </p:cNvPr>
          <p:cNvSpPr>
            <a:spLocks noGrp="1"/>
          </p:cNvSpPr>
          <p:nvPr>
            <p:ph type="dt" sz="half" idx="10"/>
          </p:nvPr>
        </p:nvSpPr>
        <p:spPr/>
        <p:txBody>
          <a:bodyPr/>
          <a:lstStyle/>
          <a:p>
            <a:fld id="{B0DEDEDD-BA3C-4D87-9BC7-C51F4AB0D1D0}" type="datetimeFigureOut">
              <a:rPr lang="en-IN" smtClean="0"/>
              <a:t>12-08-2025</a:t>
            </a:fld>
            <a:endParaRPr lang="en-IN"/>
          </a:p>
        </p:txBody>
      </p:sp>
      <p:sp>
        <p:nvSpPr>
          <p:cNvPr id="6" name="Footer Placeholder 5">
            <a:extLst>
              <a:ext uri="{FF2B5EF4-FFF2-40B4-BE49-F238E27FC236}">
                <a16:creationId xmlns:a16="http://schemas.microsoft.com/office/drawing/2014/main" id="{A9565CCC-F93E-746C-E472-00CCD4ADC7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5DB0C7-C713-0646-50A6-BE41BD2ED911}"/>
              </a:ext>
            </a:extLst>
          </p:cNvPr>
          <p:cNvSpPr>
            <a:spLocks noGrp="1"/>
          </p:cNvSpPr>
          <p:nvPr>
            <p:ph type="sldNum" sz="quarter" idx="12"/>
          </p:nvPr>
        </p:nvSpPr>
        <p:spPr/>
        <p:txBody>
          <a:bodyPr/>
          <a:lstStyle/>
          <a:p>
            <a:fld id="{66CD4929-EFBA-455E-AD0B-55D33FC10CDA}" type="slidenum">
              <a:rPr lang="en-IN" smtClean="0"/>
              <a:t>‹#›</a:t>
            </a:fld>
            <a:endParaRPr lang="en-IN"/>
          </a:p>
        </p:txBody>
      </p:sp>
    </p:spTree>
    <p:extLst>
      <p:ext uri="{BB962C8B-B14F-4D97-AF65-F5344CB8AC3E}">
        <p14:creationId xmlns:p14="http://schemas.microsoft.com/office/powerpoint/2010/main" val="2979855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69047-A352-C0C9-765D-B0F73D3F71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827014-4E28-58FB-E800-A314814A5D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636968-FC99-B11F-E029-A2BA7F644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DEDEDD-BA3C-4D87-9BC7-C51F4AB0D1D0}" type="datetimeFigureOut">
              <a:rPr lang="en-IN" smtClean="0"/>
              <a:t>12-08-2025</a:t>
            </a:fld>
            <a:endParaRPr lang="en-IN"/>
          </a:p>
        </p:txBody>
      </p:sp>
      <p:sp>
        <p:nvSpPr>
          <p:cNvPr id="5" name="Footer Placeholder 4">
            <a:extLst>
              <a:ext uri="{FF2B5EF4-FFF2-40B4-BE49-F238E27FC236}">
                <a16:creationId xmlns:a16="http://schemas.microsoft.com/office/drawing/2014/main" id="{C9AB9888-6C2A-8A15-BD52-EDDD78C32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10ED17F-AE75-F903-8611-798083F9E3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D4929-EFBA-455E-AD0B-55D33FC10CDA}" type="slidenum">
              <a:rPr lang="en-IN" smtClean="0"/>
              <a:t>‹#›</a:t>
            </a:fld>
            <a:endParaRPr lang="en-IN"/>
          </a:p>
        </p:txBody>
      </p:sp>
    </p:spTree>
    <p:extLst>
      <p:ext uri="{BB962C8B-B14F-4D97-AF65-F5344CB8AC3E}">
        <p14:creationId xmlns:p14="http://schemas.microsoft.com/office/powerpoint/2010/main" val="4031949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17/06/relationships/model3d" Target="../media/model3d2.glb"/><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4.png"/><Relationship Id="rId5" Type="http://schemas.microsoft.com/office/2017/06/relationships/model3d" Target="../media/model3d2.glb"/><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36.png"/><Relationship Id="rId5" Type="http://schemas.microsoft.com/office/2017/06/relationships/model3d" Target="../media/model3d2.glb"/><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5.jpeg"/><Relationship Id="rId5" Type="http://schemas.microsoft.com/office/2017/06/relationships/model3d" Target="../media/model3d2.glb"/><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47.png"/><Relationship Id="rId5" Type="http://schemas.microsoft.com/office/2017/06/relationships/model3d" Target="../media/model3d2.glb"/><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7.png"/><Relationship Id="rId5" Type="http://schemas.microsoft.com/office/2017/06/relationships/model3d" Target="../media/model3d2.glb"/><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10.png"/><Relationship Id="rId5" Type="http://schemas.microsoft.com/office/2017/06/relationships/model3d" Target="../media/model3d2.glb"/><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17/06/relationships/model3d" Target="../media/model3d2.glb"/><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17/06/relationships/model3d" Target="../media/model3d2.glb"/><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19.png"/><Relationship Id="rId5" Type="http://schemas.microsoft.com/office/2017/06/relationships/model3d" Target="../media/model3d2.glb"/><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diagramDrawing" Target="../diagrams/drawing1.xml"/><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diagramColors" Target="../diagrams/colors1.xml"/><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diagramQuickStyle" Target="../diagrams/quickStyle1.xml"/><Relationship Id="rId5" Type="http://schemas.microsoft.com/office/2017/06/relationships/model3d" Target="../media/model3d2.glb"/><Relationship Id="rId10" Type="http://schemas.openxmlformats.org/officeDocument/2006/relationships/diagramLayout" Target="../diagrams/layout1.xml"/><Relationship Id="rId4" Type="http://schemas.openxmlformats.org/officeDocument/2006/relationships/image" Target="../media/image21.png"/><Relationship Id="rId9"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17/06/relationships/model3d" Target="../media/model3d1.glb"/><Relationship Id="rId7" Type="http://schemas.microsoft.com/office/2017/06/relationships/model3d" Target="../media/model3d3.glb"/><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27.png"/><Relationship Id="rId5" Type="http://schemas.microsoft.com/office/2017/06/relationships/model3d" Target="../media/model3d2.glb"/><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D20D-1612-865D-F335-5B1643D51161}"/>
              </a:ext>
            </a:extLst>
          </p:cNvPr>
          <p:cNvSpPr>
            <a:spLocks noGrp="1"/>
          </p:cNvSpPr>
          <p:nvPr>
            <p:ph type="ctrTitle"/>
          </p:nvPr>
        </p:nvSpPr>
        <p:spPr>
          <a:xfrm>
            <a:off x="1523999" y="1438049"/>
            <a:ext cx="9144000" cy="2387600"/>
          </a:xfrm>
        </p:spPr>
        <p:txBody>
          <a:bodyPr>
            <a:normAutofit/>
          </a:bodyPr>
          <a:lstStyle/>
          <a:p>
            <a:r>
              <a:rPr lang="en-IN" sz="4400" dirty="0">
                <a:latin typeface="Bahnschrift" panose="020B0502040204020203" pitchFamily="34" charset="0"/>
              </a:rPr>
              <a:t>IoT GPS Speedometer using C++ (OOP) &amp; ESP32</a:t>
            </a:r>
          </a:p>
        </p:txBody>
      </p:sp>
      <p:sp>
        <p:nvSpPr>
          <p:cNvPr id="3" name="Subtitle 2">
            <a:extLst>
              <a:ext uri="{FF2B5EF4-FFF2-40B4-BE49-F238E27FC236}">
                <a16:creationId xmlns:a16="http://schemas.microsoft.com/office/drawing/2014/main" id="{BBBA51C9-0378-2D55-1C48-C78AD6AC2C2D}"/>
              </a:ext>
            </a:extLst>
          </p:cNvPr>
          <p:cNvSpPr>
            <a:spLocks noGrp="1"/>
          </p:cNvSpPr>
          <p:nvPr>
            <p:ph type="subTitle" idx="1"/>
          </p:nvPr>
        </p:nvSpPr>
        <p:spPr>
          <a:xfrm>
            <a:off x="4121328" y="4118229"/>
            <a:ext cx="4746171" cy="1655762"/>
          </a:xfrm>
        </p:spPr>
        <p:txBody>
          <a:bodyPr>
            <a:noAutofit/>
          </a:bodyPr>
          <a:lstStyle/>
          <a:p>
            <a:pPr marL="285750" indent="-285750" algn="l">
              <a:lnSpc>
                <a:spcPct val="100000"/>
              </a:lnSpc>
              <a:spcBef>
                <a:spcPts val="100"/>
              </a:spcBef>
              <a:buFont typeface="Arial" panose="020B0604020202020204" pitchFamily="34" charset="0"/>
              <a:buChar char="•"/>
            </a:pPr>
            <a:endParaRPr lang="en-US" sz="1600" b="1" dirty="0">
              <a:latin typeface="Bahnschrift Condensed" panose="020B0502040204020203" pitchFamily="34" charset="0"/>
            </a:endParaRPr>
          </a:p>
          <a:p>
            <a:pPr marL="285750" indent="-285750" algn="l">
              <a:lnSpc>
                <a:spcPct val="100000"/>
              </a:lnSpc>
              <a:spcBef>
                <a:spcPts val="100"/>
              </a:spcBef>
              <a:buFont typeface="Arial" panose="020B0604020202020204" pitchFamily="34" charset="0"/>
              <a:buChar char="•"/>
            </a:pPr>
            <a:r>
              <a:rPr lang="en-US" sz="1600" b="1" dirty="0">
                <a:latin typeface="Bahnschrift Condensed" panose="020B0502040204020203" pitchFamily="34" charset="0"/>
              </a:rPr>
              <a:t>Presented by: </a:t>
            </a:r>
            <a:r>
              <a:rPr lang="en-US" sz="1600" b="1" dirty="0" err="1">
                <a:latin typeface="Bahnschrift Condensed" panose="020B0502040204020203" pitchFamily="34" charset="0"/>
              </a:rPr>
              <a:t>S.PadeeepKumar</a:t>
            </a:r>
            <a:endParaRPr lang="en-US" sz="1600" b="1" dirty="0">
              <a:latin typeface="Bahnschrift Condensed" panose="020B0502040204020203" pitchFamily="34" charset="0"/>
            </a:endParaRPr>
          </a:p>
          <a:p>
            <a:pPr marL="285750" indent="-285750" algn="l">
              <a:lnSpc>
                <a:spcPct val="100000"/>
              </a:lnSpc>
              <a:spcBef>
                <a:spcPts val="100"/>
              </a:spcBef>
              <a:buFont typeface="Arial" panose="020B0604020202020204" pitchFamily="34" charset="0"/>
              <a:buChar char="•"/>
            </a:pPr>
            <a:r>
              <a:rPr lang="en-US" sz="1600" b="1" dirty="0">
                <a:latin typeface="Bahnschrift Condensed" panose="020B0502040204020203" pitchFamily="34" charset="0"/>
              </a:rPr>
              <a:t>Registration Number: 192425016</a:t>
            </a:r>
          </a:p>
          <a:p>
            <a:pPr marL="285750" indent="-285750" algn="l">
              <a:lnSpc>
                <a:spcPct val="100000"/>
              </a:lnSpc>
              <a:spcBef>
                <a:spcPts val="100"/>
              </a:spcBef>
              <a:buFont typeface="Arial" panose="020B0604020202020204" pitchFamily="34" charset="0"/>
              <a:buChar char="•"/>
            </a:pPr>
            <a:r>
              <a:rPr lang="en-US" sz="1600" b="1" dirty="0">
                <a:latin typeface="Bahnschrift Condensed" panose="020B0502040204020203" pitchFamily="34" charset="0"/>
              </a:rPr>
              <a:t>Course Name: Object oriented programming using C++</a:t>
            </a:r>
          </a:p>
          <a:p>
            <a:pPr marL="285750" indent="-285750" algn="l">
              <a:lnSpc>
                <a:spcPct val="100000"/>
              </a:lnSpc>
              <a:spcBef>
                <a:spcPts val="100"/>
              </a:spcBef>
              <a:buFont typeface="Arial" panose="020B0604020202020204" pitchFamily="34" charset="0"/>
              <a:buChar char="•"/>
            </a:pPr>
            <a:r>
              <a:rPr lang="en-US" sz="1600" b="1" dirty="0">
                <a:latin typeface="Bahnschrift Condensed" panose="020B0502040204020203" pitchFamily="34" charset="0"/>
              </a:rPr>
              <a:t>Faculty: Dr. Thalapathy Rajasekar, </a:t>
            </a:r>
            <a:r>
              <a:rPr lang="en-US" sz="1600" b="1" dirty="0" err="1">
                <a:latin typeface="Bahnschrift Condensed" panose="020B0502040204020203" pitchFamily="34" charset="0"/>
              </a:rPr>
              <a:t>Dr.Anbalagan</a:t>
            </a:r>
            <a:endParaRPr lang="en-US" sz="1600" b="1" dirty="0">
              <a:latin typeface="Bahnschrift Condensed" panose="020B0502040204020203" pitchFamily="34" charset="0"/>
            </a:endParaRPr>
          </a:p>
          <a:p>
            <a:pPr marL="285750" indent="-285750" algn="l">
              <a:lnSpc>
                <a:spcPct val="100000"/>
              </a:lnSpc>
              <a:spcBef>
                <a:spcPts val="100"/>
              </a:spcBef>
              <a:buFont typeface="Arial" panose="020B0604020202020204" pitchFamily="34" charset="0"/>
              <a:buChar char="•"/>
            </a:pPr>
            <a:r>
              <a:rPr lang="en-US" sz="1600" b="1" dirty="0">
                <a:latin typeface="Bahnschrift Condensed" panose="020B0502040204020203" pitchFamily="34" charset="0"/>
              </a:rPr>
              <a:t>Institution: SIMATS Engineering</a:t>
            </a:r>
          </a:p>
          <a:p>
            <a:pPr algn="l">
              <a:lnSpc>
                <a:spcPct val="100000"/>
              </a:lnSpc>
              <a:spcBef>
                <a:spcPts val="100"/>
              </a:spcBef>
            </a:pPr>
            <a:endParaRPr lang="en-US" sz="1600" b="1" dirty="0">
              <a:latin typeface="Bahnschrift Condensed" panose="020B0502040204020203" pitchFamily="34" charset="0"/>
            </a:endParaRPr>
          </a:p>
          <a:p>
            <a:pPr algn="l">
              <a:lnSpc>
                <a:spcPct val="100000"/>
              </a:lnSpc>
              <a:spcBef>
                <a:spcPts val="100"/>
              </a:spcBef>
            </a:pPr>
            <a:endParaRPr lang="en-IN" sz="1600" dirty="0">
              <a:latin typeface="Bahnschrift Condensed" panose="020B0502040204020203" pitchFamily="34" charset="0"/>
            </a:endParaRPr>
          </a:p>
        </p:txBody>
      </p:sp>
      <p:pic>
        <p:nvPicPr>
          <p:cNvPr id="6" name="Picture 5">
            <a:extLst>
              <a:ext uri="{FF2B5EF4-FFF2-40B4-BE49-F238E27FC236}">
                <a16:creationId xmlns:a16="http://schemas.microsoft.com/office/drawing/2014/main" id="{66F65053-EA15-FE8C-3A66-61EB1E01E6DF}"/>
              </a:ext>
            </a:extLst>
          </p:cNvPr>
          <p:cNvPicPr>
            <a:picLocks noChangeAspect="1"/>
          </p:cNvPicPr>
          <p:nvPr/>
        </p:nvPicPr>
        <p:blipFill>
          <a:blip r:embed="rId2"/>
          <a:stretch>
            <a:fillRect/>
          </a:stretch>
        </p:blipFill>
        <p:spPr>
          <a:xfrm>
            <a:off x="10493829" y="435503"/>
            <a:ext cx="1198858" cy="1536997"/>
          </a:xfrm>
          <a:prstGeom prst="rect">
            <a:avLst/>
          </a:prstGeom>
        </p:spPr>
      </p:pic>
      <p:pic>
        <p:nvPicPr>
          <p:cNvPr id="8" name="Picture 7">
            <a:extLst>
              <a:ext uri="{FF2B5EF4-FFF2-40B4-BE49-F238E27FC236}">
                <a16:creationId xmlns:a16="http://schemas.microsoft.com/office/drawing/2014/main" id="{B27989C3-359D-DB71-C1EC-AAF9471F34B6}"/>
              </a:ext>
            </a:extLst>
          </p:cNvPr>
          <p:cNvPicPr>
            <a:picLocks noChangeAspect="1"/>
          </p:cNvPicPr>
          <p:nvPr/>
        </p:nvPicPr>
        <p:blipFill>
          <a:blip r:embed="rId3"/>
          <a:srcRect t="1" b="46014"/>
          <a:stretch>
            <a:fillRect/>
          </a:stretch>
        </p:blipFill>
        <p:spPr>
          <a:xfrm>
            <a:off x="363990" y="326489"/>
            <a:ext cx="1666875" cy="1655762"/>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4904D340-3FF7-779B-5FF4-060A738241EC}"/>
                  </a:ext>
                </a:extLst>
              </p:cNvPr>
              <p:cNvGraphicFramePr>
                <a:graphicFrameLocks noChangeAspect="1"/>
              </p:cNvGraphicFramePr>
              <p:nvPr>
                <p:extLst>
                  <p:ext uri="{D42A27DB-BD31-4B8C-83A1-F6EECF244321}">
                    <p14:modId xmlns:p14="http://schemas.microsoft.com/office/powerpoint/2010/main" val="3426720800"/>
                  </p:ext>
                </p:extLst>
              </p:nvPr>
            </p:nvGraphicFramePr>
            <p:xfrm>
              <a:off x="-2342274" y="3756560"/>
              <a:ext cx="2080385" cy="361669"/>
            </p:xfrm>
            <a:graphic>
              <a:graphicData uri="http://schemas.microsoft.com/office/drawing/2017/model3d">
                <am3d:model3d r:embed="rId4">
                  <am3d:spPr>
                    <a:xfrm>
                      <a:off x="0" y="0"/>
                      <a:ext cx="2080385" cy="361669"/>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781450" ay="3370518" az="-652649"/>
                    <am3d:postTrans dx="0" dy="0" dz="0"/>
                  </am3d:trans>
                  <am3d:raster rName="Office3DRenderer" rVer="16.0.8326">
                    <am3d:blip r:embed="rId5"/>
                  </am3d:raster>
                  <am3d:objViewport viewportSz="21890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4904D340-3FF7-779B-5FF4-060A738241EC}"/>
                  </a:ext>
                </a:extLst>
              </p:cNvPr>
              <p:cNvPicPr>
                <a:picLocks noGrp="1" noRot="1" noChangeAspect="1" noMove="1" noResize="1" noEditPoints="1" noAdjustHandles="1" noChangeArrowheads="1" noChangeShapeType="1" noCrop="1"/>
              </p:cNvPicPr>
              <p:nvPr/>
            </p:nvPicPr>
            <p:blipFill>
              <a:blip r:embed="rId5"/>
              <a:stretch>
                <a:fillRect/>
              </a:stretch>
            </p:blipFill>
            <p:spPr>
              <a:xfrm>
                <a:off x="-2342274" y="3756560"/>
                <a:ext cx="2080385" cy="3616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1DA0DCB5-C1B2-E19C-787C-DC8057BC2AA9}"/>
                  </a:ext>
                </a:extLst>
              </p:cNvPr>
              <p:cNvGraphicFramePr>
                <a:graphicFrameLocks noChangeAspect="1"/>
              </p:cNvGraphicFramePr>
              <p:nvPr>
                <p:extLst>
                  <p:ext uri="{D42A27DB-BD31-4B8C-83A1-F6EECF244321}">
                    <p14:modId xmlns:p14="http://schemas.microsoft.com/office/powerpoint/2010/main" val="1668824499"/>
                  </p:ext>
                </p:extLst>
              </p:nvPr>
            </p:nvGraphicFramePr>
            <p:xfrm>
              <a:off x="12248793" y="3825649"/>
              <a:ext cx="2786438" cy="770313"/>
            </p:xfrm>
            <a:graphic>
              <a:graphicData uri="http://schemas.microsoft.com/office/drawing/2017/model3d">
                <am3d:model3d r:embed="rId6">
                  <am3d:spPr>
                    <a:xfrm>
                      <a:off x="0" y="0"/>
                      <a:ext cx="2786438" cy="770313"/>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1190445" ay="4501742" az="-1153050"/>
                    <am3d:postTrans dx="0" dy="0" dz="0"/>
                  </am3d:trans>
                  <am3d:raster rName="Office3DRenderer" rVer="16.0.8326">
                    <am3d:blip r:embed="rId7"/>
                  </am3d:raster>
                  <am3d:objViewport viewportSz="29576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1DA0DCB5-C1B2-E19C-787C-DC8057BC2AA9}"/>
                  </a:ext>
                </a:extLst>
              </p:cNvPr>
              <p:cNvPicPr>
                <a:picLocks noGrp="1" noRot="1" noChangeAspect="1" noMove="1" noResize="1" noEditPoints="1" noAdjustHandles="1" noChangeArrowheads="1" noChangeShapeType="1" noCrop="1"/>
              </p:cNvPicPr>
              <p:nvPr/>
            </p:nvPicPr>
            <p:blipFill>
              <a:blip r:embed="rId7"/>
              <a:stretch>
                <a:fillRect/>
              </a:stretch>
            </p:blipFill>
            <p:spPr>
              <a:xfrm>
                <a:off x="12248793" y="3825649"/>
                <a:ext cx="2786438" cy="770313"/>
              </a:xfrm>
              <a:prstGeom prst="rect">
                <a:avLst/>
              </a:prstGeom>
            </p:spPr>
          </p:pic>
        </mc:Fallback>
      </mc:AlternateContent>
    </p:spTree>
    <p:extLst>
      <p:ext uri="{BB962C8B-B14F-4D97-AF65-F5344CB8AC3E}">
        <p14:creationId xmlns:p14="http://schemas.microsoft.com/office/powerpoint/2010/main" val="1009240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B58F4-DC4E-9AA5-AC7B-2234AED7013C}"/>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7CD1AE71-D2E1-DCAA-CD1A-8FAAE851E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31" y="-127000"/>
            <a:ext cx="12519631" cy="7112000"/>
          </a:xfrm>
          <a:prstGeom prst="rect">
            <a:avLst/>
          </a:prstGeom>
        </p:spPr>
      </p:pic>
      <p:sp>
        <p:nvSpPr>
          <p:cNvPr id="2" name="Title 1">
            <a:extLst>
              <a:ext uri="{FF2B5EF4-FFF2-40B4-BE49-F238E27FC236}">
                <a16:creationId xmlns:a16="http://schemas.microsoft.com/office/drawing/2014/main" id="{A3C47EC1-2F48-E8A1-C7D6-9D4B26C30BCA}"/>
              </a:ext>
            </a:extLst>
          </p:cNvPr>
          <p:cNvSpPr>
            <a:spLocks noGrp="1"/>
          </p:cNvSpPr>
          <p:nvPr>
            <p:ph type="ctrTitle"/>
          </p:nvPr>
        </p:nvSpPr>
        <p:spPr>
          <a:xfrm>
            <a:off x="636085" y="164600"/>
            <a:ext cx="11301915" cy="964038"/>
          </a:xfrm>
        </p:spPr>
        <p:txBody>
          <a:bodyPr>
            <a:normAutofit fontScale="90000"/>
          </a:bodyPr>
          <a:lstStyle/>
          <a:p>
            <a:r>
              <a:rPr lang="en-US" sz="8000" dirty="0">
                <a:solidFill>
                  <a:schemeClr val="bg1">
                    <a:lumMod val="85000"/>
                  </a:schemeClr>
                </a:solidFill>
                <a:latin typeface="Bahnschrift" panose="020B0502040204020203" pitchFamily="34" charset="0"/>
              </a:rPr>
              <a:t>CODING</a:t>
            </a:r>
            <a:endParaRPr lang="en-IN" sz="8000" dirty="0">
              <a:solidFill>
                <a:schemeClr val="bg1">
                  <a:lumMod val="85000"/>
                </a:schemeClr>
              </a:solidFill>
              <a:latin typeface="Bahnschrift" panose="020B0502040204020203" pitchFamily="34" charset="0"/>
            </a:endParaRPr>
          </a:p>
        </p:txBody>
      </p:sp>
      <p:pic>
        <p:nvPicPr>
          <p:cNvPr id="7" name="Picture 6">
            <a:extLst>
              <a:ext uri="{FF2B5EF4-FFF2-40B4-BE49-F238E27FC236}">
                <a16:creationId xmlns:a16="http://schemas.microsoft.com/office/drawing/2014/main" id="{C91DD7AE-0110-E7E4-FB01-A36287B3F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433300" y="-356839"/>
            <a:ext cx="596900" cy="7468998"/>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9F6D07E0-9BC6-FB01-9D73-B8FFE3BF8F66}"/>
                  </a:ext>
                </a:extLst>
              </p:cNvPr>
              <p:cNvGraphicFramePr>
                <a:graphicFrameLocks noChangeAspect="1"/>
              </p:cNvGraphicFramePr>
              <p:nvPr/>
            </p:nvGraphicFramePr>
            <p:xfrm>
              <a:off x="-6452785" y="5170782"/>
              <a:ext cx="1502298" cy="262313"/>
            </p:xfrm>
            <a:graphic>
              <a:graphicData uri="http://schemas.microsoft.com/office/drawing/2017/model3d">
                <am3d:model3d r:embed="rId3">
                  <am3d:spPr>
                    <a:xfrm>
                      <a:off x="0" y="0"/>
                      <a:ext cx="1502298" cy="262313"/>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3573874" ay="-4683670" az="-3540863"/>
                    <am3d:postTrans dx="0" dy="0" dz="0"/>
                  </am3d:trans>
                  <am3d:raster rName="Office3DRenderer" rVer="16.0.8326">
                    <am3d:blip r:embed="rId4"/>
                  </am3d:raster>
                  <am3d:objViewport viewportSz="1502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9F6D07E0-9BC6-FB01-9D73-B8FFE3BF8F66}"/>
                  </a:ext>
                </a:extLst>
              </p:cNvPr>
              <p:cNvPicPr>
                <a:picLocks noGrp="1" noRot="1" noChangeAspect="1" noMove="1" noResize="1" noEditPoints="1" noAdjustHandles="1" noChangeArrowheads="1" noChangeShapeType="1" noCrop="1"/>
              </p:cNvPicPr>
              <p:nvPr/>
            </p:nvPicPr>
            <p:blipFill>
              <a:blip r:embed="rId4"/>
              <a:stretch>
                <a:fillRect/>
              </a:stretch>
            </p:blipFill>
            <p:spPr>
              <a:xfrm>
                <a:off x="-6452785" y="5170782"/>
                <a:ext cx="1502298" cy="262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112E71FB-CEE1-DBD1-08C2-749147193470}"/>
                  </a:ext>
                </a:extLst>
              </p:cNvPr>
              <p:cNvGraphicFramePr>
                <a:graphicFrameLocks noChangeAspect="1"/>
              </p:cNvGraphicFramePr>
              <p:nvPr/>
            </p:nvGraphicFramePr>
            <p:xfrm>
              <a:off x="13902621" y="3299946"/>
              <a:ext cx="3384534" cy="1237895"/>
            </p:xfrm>
            <a:graphic>
              <a:graphicData uri="http://schemas.microsoft.com/office/drawing/2017/model3d">
                <am3d:model3d r:embed="rId5">
                  <am3d:spPr>
                    <a:xfrm>
                      <a:off x="0" y="0"/>
                      <a:ext cx="3384534" cy="1237895"/>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4529649" ay="4525539" az="4501990"/>
                    <am3d:postTrans dx="0" dy="0" dz="0"/>
                  </am3d:trans>
                  <am3d:raster rName="Office3DRenderer" rVer="16.0.8326">
                    <am3d:blip r:embed="rId6"/>
                  </am3d:raster>
                  <am3d:objViewport viewportSz="38281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112E71FB-CEE1-DBD1-08C2-749147193470}"/>
                  </a:ext>
                </a:extLst>
              </p:cNvPr>
              <p:cNvPicPr>
                <a:picLocks noGrp="1" noRot="1" noChangeAspect="1" noMove="1" noResize="1" noEditPoints="1" noAdjustHandles="1" noChangeArrowheads="1" noChangeShapeType="1" noCrop="1"/>
              </p:cNvPicPr>
              <p:nvPr/>
            </p:nvPicPr>
            <p:blipFill>
              <a:blip r:embed="rId6"/>
              <a:stretch>
                <a:fillRect/>
              </a:stretch>
            </p:blipFill>
            <p:spPr>
              <a:xfrm>
                <a:off x="13902621" y="3299946"/>
                <a:ext cx="3384534" cy="1237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E72B7CCE-0C55-4C41-EF24-8D16A64CC54F}"/>
                  </a:ext>
                </a:extLst>
              </p:cNvPr>
              <p:cNvGraphicFramePr>
                <a:graphicFrameLocks noChangeAspect="1"/>
              </p:cNvGraphicFramePr>
              <p:nvPr/>
            </p:nvGraphicFramePr>
            <p:xfrm>
              <a:off x="4596175" y="7599361"/>
              <a:ext cx="2225198" cy="1522504"/>
            </p:xfrm>
            <a:graphic>
              <a:graphicData uri="http://schemas.microsoft.com/office/drawing/2017/model3d">
                <am3d:model3d r:embed="rId7">
                  <am3d:spPr>
                    <a:xfrm>
                      <a:off x="0" y="0"/>
                      <a:ext cx="2225198" cy="1522504"/>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9211684" ay="4561559" az="9252531"/>
                    <am3d:postTrans dx="0" dy="0" dz="0"/>
                  </am3d:trans>
                  <am3d:raster rName="Office3DRenderer" rVer="16.0.8326">
                    <am3d:blip r:embed="rId8"/>
                  </am3d:raster>
                  <am3d:objViewport viewportSz="2920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E72B7CCE-0C55-4C41-EF24-8D16A64CC54F}"/>
                  </a:ext>
                </a:extLst>
              </p:cNvPr>
              <p:cNvPicPr>
                <a:picLocks noGrp="1" noRot="1" noChangeAspect="1" noMove="1" noResize="1" noEditPoints="1" noAdjustHandles="1" noChangeArrowheads="1" noChangeShapeType="1" noCrop="1"/>
              </p:cNvPicPr>
              <p:nvPr/>
            </p:nvPicPr>
            <p:blipFill>
              <a:blip r:embed="rId8"/>
              <a:stretch>
                <a:fillRect/>
              </a:stretch>
            </p:blipFill>
            <p:spPr>
              <a:xfrm>
                <a:off x="4596175" y="7599361"/>
                <a:ext cx="2225198" cy="1522504"/>
              </a:xfrm>
              <a:prstGeom prst="rect">
                <a:avLst/>
              </a:prstGeom>
            </p:spPr>
          </p:pic>
        </mc:Fallback>
      </mc:AlternateContent>
      <p:sp>
        <p:nvSpPr>
          <p:cNvPr id="10" name="TextBox 9">
            <a:extLst>
              <a:ext uri="{FF2B5EF4-FFF2-40B4-BE49-F238E27FC236}">
                <a16:creationId xmlns:a16="http://schemas.microsoft.com/office/drawing/2014/main" id="{952E89DE-A9E3-3ECE-2D39-7858042FC239}"/>
              </a:ext>
            </a:extLst>
          </p:cNvPr>
          <p:cNvSpPr txBox="1"/>
          <p:nvPr/>
        </p:nvSpPr>
        <p:spPr>
          <a:xfrm>
            <a:off x="2974206" y="2184935"/>
            <a:ext cx="7411453" cy="369332"/>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927ACB34-D618-4713-1FC1-93F4CB429180}"/>
              </a:ext>
            </a:extLst>
          </p:cNvPr>
          <p:cNvPicPr>
            <a:picLocks noChangeAspect="1"/>
          </p:cNvPicPr>
          <p:nvPr/>
        </p:nvPicPr>
        <p:blipFill>
          <a:blip r:embed="rId9"/>
          <a:stretch>
            <a:fillRect/>
          </a:stretch>
        </p:blipFill>
        <p:spPr>
          <a:xfrm>
            <a:off x="152425" y="1235754"/>
            <a:ext cx="3098775" cy="50253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A322ABB5-01D5-ABD4-33A9-4F9B69C02010}"/>
              </a:ext>
            </a:extLst>
          </p:cNvPr>
          <p:cNvPicPr>
            <a:picLocks noChangeAspect="1"/>
          </p:cNvPicPr>
          <p:nvPr/>
        </p:nvPicPr>
        <p:blipFill>
          <a:blip r:embed="rId10"/>
          <a:stretch>
            <a:fillRect/>
          </a:stretch>
        </p:blipFill>
        <p:spPr>
          <a:xfrm>
            <a:off x="3375656" y="1172254"/>
            <a:ext cx="4491425" cy="5165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E8682AC2-51EA-F9B3-FBB7-DD604513C726}"/>
              </a:ext>
            </a:extLst>
          </p:cNvPr>
          <p:cNvPicPr>
            <a:picLocks noChangeAspect="1"/>
          </p:cNvPicPr>
          <p:nvPr/>
        </p:nvPicPr>
        <p:blipFill>
          <a:blip r:embed="rId11"/>
          <a:stretch>
            <a:fillRect/>
          </a:stretch>
        </p:blipFill>
        <p:spPr>
          <a:xfrm>
            <a:off x="7991537" y="1187098"/>
            <a:ext cx="4477775" cy="5143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524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1DE91-6CD2-AAD1-F0C1-F3C6531A022D}"/>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FED41BA2-9977-374B-4AC2-3A5DDD4DD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30" y="-127000"/>
            <a:ext cx="1502298" cy="7112000"/>
          </a:xfrm>
          <a:prstGeom prst="rect">
            <a:avLst/>
          </a:prstGeom>
        </p:spPr>
      </p:pic>
      <p:sp>
        <p:nvSpPr>
          <p:cNvPr id="2" name="Title 1">
            <a:extLst>
              <a:ext uri="{FF2B5EF4-FFF2-40B4-BE49-F238E27FC236}">
                <a16:creationId xmlns:a16="http://schemas.microsoft.com/office/drawing/2014/main" id="{834CF2D2-FA12-1F2F-2089-8B875190AAAD}"/>
              </a:ext>
            </a:extLst>
          </p:cNvPr>
          <p:cNvSpPr>
            <a:spLocks noGrp="1"/>
          </p:cNvSpPr>
          <p:nvPr>
            <p:ph type="ctrTitle"/>
          </p:nvPr>
        </p:nvSpPr>
        <p:spPr>
          <a:xfrm>
            <a:off x="636085" y="164600"/>
            <a:ext cx="11301915" cy="964038"/>
          </a:xfrm>
        </p:spPr>
        <p:txBody>
          <a:bodyPr>
            <a:normAutofit fontScale="90000"/>
          </a:bodyPr>
          <a:lstStyle/>
          <a:p>
            <a:r>
              <a:rPr lang="en-US" sz="8000" dirty="0">
                <a:solidFill>
                  <a:srgbClr val="C00000"/>
                </a:solidFill>
                <a:latin typeface="Bahnschrift" panose="020B0502040204020203" pitchFamily="34" charset="0"/>
              </a:rPr>
              <a:t>OUTPUT</a:t>
            </a:r>
            <a:endParaRPr lang="en-IN" sz="8000" dirty="0">
              <a:solidFill>
                <a:srgbClr val="C00000"/>
              </a:solidFill>
              <a:latin typeface="Bahnschrift" panose="020B0502040204020203" pitchFamily="34" charset="0"/>
            </a:endParaRPr>
          </a:p>
        </p:txBody>
      </p:sp>
      <p:pic>
        <p:nvPicPr>
          <p:cNvPr id="7" name="Picture 6">
            <a:extLst>
              <a:ext uri="{FF2B5EF4-FFF2-40B4-BE49-F238E27FC236}">
                <a16:creationId xmlns:a16="http://schemas.microsoft.com/office/drawing/2014/main" id="{9F41B362-7265-A5E3-E336-3048CE4848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433300" y="-356839"/>
            <a:ext cx="596900" cy="7468998"/>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FB344D9E-3ABC-24B1-F1A2-E20C3BF4AB7B}"/>
                  </a:ext>
                </a:extLst>
              </p:cNvPr>
              <p:cNvGraphicFramePr>
                <a:graphicFrameLocks noChangeAspect="1"/>
              </p:cNvGraphicFramePr>
              <p:nvPr/>
            </p:nvGraphicFramePr>
            <p:xfrm>
              <a:off x="-6452785" y="5170782"/>
              <a:ext cx="1502298" cy="262313"/>
            </p:xfrm>
            <a:graphic>
              <a:graphicData uri="http://schemas.microsoft.com/office/drawing/2017/model3d">
                <am3d:model3d r:embed="rId3">
                  <am3d:spPr>
                    <a:xfrm>
                      <a:off x="0" y="0"/>
                      <a:ext cx="1502298" cy="262313"/>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3573874" ay="-4683670" az="-3540863"/>
                    <am3d:postTrans dx="0" dy="0" dz="0"/>
                  </am3d:trans>
                  <am3d:raster rName="Office3DRenderer" rVer="16.0.8326">
                    <am3d:blip r:embed="rId4"/>
                  </am3d:raster>
                  <am3d:objViewport viewportSz="1502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FB344D9E-3ABC-24B1-F1A2-E20C3BF4AB7B}"/>
                  </a:ext>
                </a:extLst>
              </p:cNvPr>
              <p:cNvPicPr>
                <a:picLocks noGrp="1" noRot="1" noChangeAspect="1" noMove="1" noResize="1" noEditPoints="1" noAdjustHandles="1" noChangeArrowheads="1" noChangeShapeType="1" noCrop="1"/>
              </p:cNvPicPr>
              <p:nvPr/>
            </p:nvPicPr>
            <p:blipFill>
              <a:blip r:embed="rId4"/>
              <a:stretch>
                <a:fillRect/>
              </a:stretch>
            </p:blipFill>
            <p:spPr>
              <a:xfrm>
                <a:off x="-6452785" y="5170782"/>
                <a:ext cx="1502298" cy="262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72E3BDF5-50BF-CBBD-B57D-0950D6F68260}"/>
                  </a:ext>
                </a:extLst>
              </p:cNvPr>
              <p:cNvGraphicFramePr>
                <a:graphicFrameLocks noChangeAspect="1"/>
              </p:cNvGraphicFramePr>
              <p:nvPr/>
            </p:nvGraphicFramePr>
            <p:xfrm>
              <a:off x="13902621" y="3299946"/>
              <a:ext cx="3384534" cy="1237895"/>
            </p:xfrm>
            <a:graphic>
              <a:graphicData uri="http://schemas.microsoft.com/office/drawing/2017/model3d">
                <am3d:model3d r:embed="rId5">
                  <am3d:spPr>
                    <a:xfrm>
                      <a:off x="0" y="0"/>
                      <a:ext cx="3384534" cy="1237895"/>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4529649" ay="4525539" az="4501990"/>
                    <am3d:postTrans dx="0" dy="0" dz="0"/>
                  </am3d:trans>
                  <am3d:raster rName="Office3DRenderer" rVer="16.0.8326">
                    <am3d:blip r:embed="rId6"/>
                  </am3d:raster>
                  <am3d:objViewport viewportSz="38281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72E3BDF5-50BF-CBBD-B57D-0950D6F68260}"/>
                  </a:ext>
                </a:extLst>
              </p:cNvPr>
              <p:cNvPicPr>
                <a:picLocks noGrp="1" noRot="1" noChangeAspect="1" noMove="1" noResize="1" noEditPoints="1" noAdjustHandles="1" noChangeArrowheads="1" noChangeShapeType="1" noCrop="1"/>
              </p:cNvPicPr>
              <p:nvPr/>
            </p:nvPicPr>
            <p:blipFill>
              <a:blip r:embed="rId6"/>
              <a:stretch>
                <a:fillRect/>
              </a:stretch>
            </p:blipFill>
            <p:spPr>
              <a:xfrm>
                <a:off x="13902621" y="3299946"/>
                <a:ext cx="3384534" cy="1237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1C9284A-25D8-CDD6-A9E1-62EE9E0BB263}"/>
                  </a:ext>
                </a:extLst>
              </p:cNvPr>
              <p:cNvGraphicFramePr>
                <a:graphicFrameLocks noChangeAspect="1"/>
              </p:cNvGraphicFramePr>
              <p:nvPr/>
            </p:nvGraphicFramePr>
            <p:xfrm>
              <a:off x="4596175" y="7599361"/>
              <a:ext cx="2225198" cy="1522504"/>
            </p:xfrm>
            <a:graphic>
              <a:graphicData uri="http://schemas.microsoft.com/office/drawing/2017/model3d">
                <am3d:model3d r:embed="rId7">
                  <am3d:spPr>
                    <a:xfrm>
                      <a:off x="0" y="0"/>
                      <a:ext cx="2225198" cy="1522504"/>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9211684" ay="4561559" az="9252531"/>
                    <am3d:postTrans dx="0" dy="0" dz="0"/>
                  </am3d:trans>
                  <am3d:raster rName="Office3DRenderer" rVer="16.0.8326">
                    <am3d:blip r:embed="rId8"/>
                  </am3d:raster>
                  <am3d:objViewport viewportSz="2920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1C9284A-25D8-CDD6-A9E1-62EE9E0BB263}"/>
                  </a:ext>
                </a:extLst>
              </p:cNvPr>
              <p:cNvPicPr>
                <a:picLocks noGrp="1" noRot="1" noChangeAspect="1" noMove="1" noResize="1" noEditPoints="1" noAdjustHandles="1" noChangeArrowheads="1" noChangeShapeType="1" noCrop="1"/>
              </p:cNvPicPr>
              <p:nvPr/>
            </p:nvPicPr>
            <p:blipFill>
              <a:blip r:embed="rId8"/>
              <a:stretch>
                <a:fillRect/>
              </a:stretch>
            </p:blipFill>
            <p:spPr>
              <a:xfrm>
                <a:off x="4596175" y="7599361"/>
                <a:ext cx="2225198" cy="1522504"/>
              </a:xfrm>
              <a:prstGeom prst="rect">
                <a:avLst/>
              </a:prstGeom>
            </p:spPr>
          </p:pic>
        </mc:Fallback>
      </mc:AlternateContent>
      <p:sp>
        <p:nvSpPr>
          <p:cNvPr id="10" name="TextBox 9">
            <a:extLst>
              <a:ext uri="{FF2B5EF4-FFF2-40B4-BE49-F238E27FC236}">
                <a16:creationId xmlns:a16="http://schemas.microsoft.com/office/drawing/2014/main" id="{B0CEBB45-CB48-8EDD-8B55-73807DABF518}"/>
              </a:ext>
            </a:extLst>
          </p:cNvPr>
          <p:cNvSpPr txBox="1"/>
          <p:nvPr/>
        </p:nvSpPr>
        <p:spPr>
          <a:xfrm>
            <a:off x="2974206" y="2184935"/>
            <a:ext cx="7411453" cy="369332"/>
          </a:xfrm>
          <a:prstGeom prst="rect">
            <a:avLst/>
          </a:prstGeom>
          <a:noFill/>
        </p:spPr>
        <p:txBody>
          <a:bodyPr wrap="square" rtlCol="0">
            <a:spAutoFit/>
          </a:bodyPr>
          <a:lstStyle/>
          <a:p>
            <a:endParaRPr lang="en-IN" dirty="0"/>
          </a:p>
        </p:txBody>
      </p:sp>
      <p:pic>
        <p:nvPicPr>
          <p:cNvPr id="12" name="Picture 11">
            <a:extLst>
              <a:ext uri="{FF2B5EF4-FFF2-40B4-BE49-F238E27FC236}">
                <a16:creationId xmlns:a16="http://schemas.microsoft.com/office/drawing/2014/main" id="{94EE997F-112A-8769-6FE2-0B19E055739B}"/>
              </a:ext>
            </a:extLst>
          </p:cNvPr>
          <p:cNvPicPr>
            <a:picLocks noChangeAspect="1"/>
          </p:cNvPicPr>
          <p:nvPr/>
        </p:nvPicPr>
        <p:blipFill>
          <a:blip r:embed="rId9">
            <a:extLst>
              <a:ext uri="{28A0092B-C50C-407E-A947-70E740481C1C}">
                <a14:useLocalDpi xmlns:a14="http://schemas.microsoft.com/office/drawing/2010/main" val="0"/>
              </a:ext>
            </a:extLst>
          </a:blip>
          <a:srcRect l="8688" r="8688"/>
          <a:stretch/>
        </p:blipFill>
        <p:spPr>
          <a:xfrm>
            <a:off x="1911268" y="1420238"/>
            <a:ext cx="4477775" cy="5143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020F0396-5B8F-7C94-F94A-2D13ABCE86E0}"/>
              </a:ext>
            </a:extLst>
          </p:cNvPr>
          <p:cNvPicPr>
            <a:picLocks noChangeAspect="1"/>
          </p:cNvPicPr>
          <p:nvPr/>
        </p:nvPicPr>
        <p:blipFill>
          <a:blip r:embed="rId10">
            <a:extLst>
              <a:ext uri="{28A0092B-C50C-407E-A947-70E740481C1C}">
                <a14:useLocalDpi xmlns:a14="http://schemas.microsoft.com/office/drawing/2010/main" val="0"/>
              </a:ext>
            </a:extLst>
          </a:blip>
          <a:srcRect l="4556" r="4556"/>
          <a:stretch/>
        </p:blipFill>
        <p:spPr>
          <a:xfrm>
            <a:off x="6972081" y="1336370"/>
            <a:ext cx="4491425" cy="5165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4866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38A96-78E3-06CD-7262-29237ED9699B}"/>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E273BD53-04AD-D525-8DB1-79795A88A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30" y="-127000"/>
            <a:ext cx="1502298" cy="7112000"/>
          </a:xfrm>
          <a:prstGeom prst="rect">
            <a:avLst/>
          </a:prstGeom>
        </p:spPr>
      </p:pic>
      <p:sp>
        <p:nvSpPr>
          <p:cNvPr id="2" name="Title 1">
            <a:extLst>
              <a:ext uri="{FF2B5EF4-FFF2-40B4-BE49-F238E27FC236}">
                <a16:creationId xmlns:a16="http://schemas.microsoft.com/office/drawing/2014/main" id="{AE652D5F-F810-6DF8-C51B-CDDA6D1D1D68}"/>
              </a:ext>
            </a:extLst>
          </p:cNvPr>
          <p:cNvSpPr>
            <a:spLocks noGrp="1"/>
          </p:cNvSpPr>
          <p:nvPr>
            <p:ph type="ctrTitle"/>
          </p:nvPr>
        </p:nvSpPr>
        <p:spPr>
          <a:xfrm>
            <a:off x="553453" y="546328"/>
            <a:ext cx="11301915" cy="964038"/>
          </a:xfrm>
        </p:spPr>
        <p:txBody>
          <a:bodyPr>
            <a:normAutofit fontScale="90000"/>
          </a:bodyPr>
          <a:lstStyle/>
          <a:p>
            <a:r>
              <a:rPr lang="en-US" sz="8000" dirty="0">
                <a:solidFill>
                  <a:srgbClr val="C00000"/>
                </a:solidFill>
                <a:latin typeface="Bahnschrift Condensed" panose="020B0502040204020203" pitchFamily="34" charset="0"/>
              </a:rPr>
              <a:t>Conclusion</a:t>
            </a:r>
            <a:endParaRPr lang="en-IN" sz="8000" dirty="0">
              <a:solidFill>
                <a:srgbClr val="C00000"/>
              </a:solidFill>
              <a:latin typeface="Bahnschrift Condensed" panose="020B0502040204020203" pitchFamily="34" charset="0"/>
            </a:endParaRPr>
          </a:p>
        </p:txBody>
      </p:sp>
      <p:pic>
        <p:nvPicPr>
          <p:cNvPr id="7" name="Picture 6">
            <a:extLst>
              <a:ext uri="{FF2B5EF4-FFF2-40B4-BE49-F238E27FC236}">
                <a16:creationId xmlns:a16="http://schemas.microsoft.com/office/drawing/2014/main" id="{D1C81B10-4A04-3EFD-6A5A-D3E45F981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433300" y="-356839"/>
            <a:ext cx="596900" cy="7468998"/>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12D45C9A-6EB7-7C84-E64E-46ADE3FBA9DF}"/>
                  </a:ext>
                </a:extLst>
              </p:cNvPr>
              <p:cNvGraphicFramePr>
                <a:graphicFrameLocks noChangeAspect="1"/>
              </p:cNvGraphicFramePr>
              <p:nvPr/>
            </p:nvGraphicFramePr>
            <p:xfrm>
              <a:off x="-6452785" y="5170782"/>
              <a:ext cx="1502298" cy="262313"/>
            </p:xfrm>
            <a:graphic>
              <a:graphicData uri="http://schemas.microsoft.com/office/drawing/2017/model3d">
                <am3d:model3d r:embed="rId3">
                  <am3d:spPr>
                    <a:xfrm>
                      <a:off x="0" y="0"/>
                      <a:ext cx="1502298" cy="262313"/>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3573874" ay="-4683670" az="-3540863"/>
                    <am3d:postTrans dx="0" dy="0" dz="0"/>
                  </am3d:trans>
                  <am3d:raster rName="Office3DRenderer" rVer="16.0.8326">
                    <am3d:blip r:embed="rId4"/>
                  </am3d:raster>
                  <am3d:objViewport viewportSz="1502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12D45C9A-6EB7-7C84-E64E-46ADE3FBA9DF}"/>
                  </a:ext>
                </a:extLst>
              </p:cNvPr>
              <p:cNvPicPr>
                <a:picLocks noGrp="1" noRot="1" noChangeAspect="1" noMove="1" noResize="1" noEditPoints="1" noAdjustHandles="1" noChangeArrowheads="1" noChangeShapeType="1" noCrop="1"/>
              </p:cNvPicPr>
              <p:nvPr/>
            </p:nvPicPr>
            <p:blipFill>
              <a:blip r:embed="rId4"/>
              <a:stretch>
                <a:fillRect/>
              </a:stretch>
            </p:blipFill>
            <p:spPr>
              <a:xfrm>
                <a:off x="-6452785" y="5170782"/>
                <a:ext cx="1502298" cy="262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3F93F62B-A4C9-C9BA-75C2-A49AC2929A3D}"/>
                  </a:ext>
                </a:extLst>
              </p:cNvPr>
              <p:cNvGraphicFramePr>
                <a:graphicFrameLocks noChangeAspect="1"/>
              </p:cNvGraphicFramePr>
              <p:nvPr/>
            </p:nvGraphicFramePr>
            <p:xfrm>
              <a:off x="13902621" y="3299946"/>
              <a:ext cx="3384534" cy="1237895"/>
            </p:xfrm>
            <a:graphic>
              <a:graphicData uri="http://schemas.microsoft.com/office/drawing/2017/model3d">
                <am3d:model3d r:embed="rId5">
                  <am3d:spPr>
                    <a:xfrm>
                      <a:off x="0" y="0"/>
                      <a:ext cx="3384534" cy="1237895"/>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4529649" ay="4525539" az="4501990"/>
                    <am3d:postTrans dx="0" dy="0" dz="0"/>
                  </am3d:trans>
                  <am3d:raster rName="Office3DRenderer" rVer="16.0.8326">
                    <am3d:blip r:embed="rId6"/>
                  </am3d:raster>
                  <am3d:objViewport viewportSz="38281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3F93F62B-A4C9-C9BA-75C2-A49AC2929A3D}"/>
                  </a:ext>
                </a:extLst>
              </p:cNvPr>
              <p:cNvPicPr>
                <a:picLocks noGrp="1" noRot="1" noChangeAspect="1" noMove="1" noResize="1" noEditPoints="1" noAdjustHandles="1" noChangeArrowheads="1" noChangeShapeType="1" noCrop="1"/>
              </p:cNvPicPr>
              <p:nvPr/>
            </p:nvPicPr>
            <p:blipFill>
              <a:blip r:embed="rId6"/>
              <a:stretch>
                <a:fillRect/>
              </a:stretch>
            </p:blipFill>
            <p:spPr>
              <a:xfrm>
                <a:off x="13902621" y="3299946"/>
                <a:ext cx="3384534" cy="1237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0BEA8C96-7AFC-FEB6-F4E8-59A1543C52AC}"/>
                  </a:ext>
                </a:extLst>
              </p:cNvPr>
              <p:cNvGraphicFramePr>
                <a:graphicFrameLocks noChangeAspect="1"/>
              </p:cNvGraphicFramePr>
              <p:nvPr/>
            </p:nvGraphicFramePr>
            <p:xfrm>
              <a:off x="4596175" y="7599361"/>
              <a:ext cx="2225198" cy="1522504"/>
            </p:xfrm>
            <a:graphic>
              <a:graphicData uri="http://schemas.microsoft.com/office/drawing/2017/model3d">
                <am3d:model3d r:embed="rId7">
                  <am3d:spPr>
                    <a:xfrm>
                      <a:off x="0" y="0"/>
                      <a:ext cx="2225198" cy="1522504"/>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9211684" ay="4561559" az="9252531"/>
                    <am3d:postTrans dx="0" dy="0" dz="0"/>
                  </am3d:trans>
                  <am3d:raster rName="Office3DRenderer" rVer="16.0.8326">
                    <am3d:blip r:embed="rId8"/>
                  </am3d:raster>
                  <am3d:objViewport viewportSz="2920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0BEA8C96-7AFC-FEB6-F4E8-59A1543C52AC}"/>
                  </a:ext>
                </a:extLst>
              </p:cNvPr>
              <p:cNvPicPr>
                <a:picLocks noGrp="1" noRot="1" noChangeAspect="1" noMove="1" noResize="1" noEditPoints="1" noAdjustHandles="1" noChangeArrowheads="1" noChangeShapeType="1" noCrop="1"/>
              </p:cNvPicPr>
              <p:nvPr/>
            </p:nvPicPr>
            <p:blipFill>
              <a:blip r:embed="rId8"/>
              <a:stretch>
                <a:fillRect/>
              </a:stretch>
            </p:blipFill>
            <p:spPr>
              <a:xfrm>
                <a:off x="4596175" y="7599361"/>
                <a:ext cx="2225198" cy="1522504"/>
              </a:xfrm>
              <a:prstGeom prst="rect">
                <a:avLst/>
              </a:prstGeom>
            </p:spPr>
          </p:pic>
        </mc:Fallback>
      </mc:AlternateContent>
      <p:sp>
        <p:nvSpPr>
          <p:cNvPr id="10" name="TextBox 9">
            <a:extLst>
              <a:ext uri="{FF2B5EF4-FFF2-40B4-BE49-F238E27FC236}">
                <a16:creationId xmlns:a16="http://schemas.microsoft.com/office/drawing/2014/main" id="{C5E8984D-7236-AC86-E704-09856AC83CA3}"/>
              </a:ext>
            </a:extLst>
          </p:cNvPr>
          <p:cNvSpPr txBox="1"/>
          <p:nvPr/>
        </p:nvSpPr>
        <p:spPr>
          <a:xfrm>
            <a:off x="2974206" y="2184935"/>
            <a:ext cx="7411453" cy="369332"/>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9CB348F9-71C9-B002-490E-FF1207CC72A9}"/>
              </a:ext>
            </a:extLst>
          </p:cNvPr>
          <p:cNvSpPr txBox="1"/>
          <p:nvPr/>
        </p:nvSpPr>
        <p:spPr>
          <a:xfrm>
            <a:off x="1831367" y="2184935"/>
            <a:ext cx="7096894" cy="3139321"/>
          </a:xfrm>
          <a:prstGeom prst="rect">
            <a:avLst/>
          </a:prstGeom>
          <a:noFill/>
        </p:spPr>
        <p:txBody>
          <a:bodyPr wrap="square" rtlCol="0">
            <a:spAutoFit/>
          </a:bodyPr>
          <a:lstStyle/>
          <a:p>
            <a:r>
              <a:rPr lang="en-IN" dirty="0">
                <a:latin typeface="Bahnschrift Light Condensed" panose="020B0502040204020203" pitchFamily="34" charset="0"/>
              </a:rPr>
              <a:t>Result:</a:t>
            </a:r>
          </a:p>
          <a:p>
            <a:r>
              <a:rPr lang="en-IN" dirty="0">
                <a:latin typeface="Bahnschrift Light Condensed" panose="020B0502040204020203" pitchFamily="34" charset="0"/>
              </a:rPr>
              <a:t>- Implemented a modular C++ OOP architecture with separate classes: </a:t>
            </a:r>
            <a:r>
              <a:rPr lang="en-IN" dirty="0" err="1">
                <a:latin typeface="Bahnschrift Light Condensed" panose="020B0502040204020203" pitchFamily="34" charset="0"/>
              </a:rPr>
              <a:t>GPSManager</a:t>
            </a:r>
            <a:r>
              <a:rPr lang="en-IN" dirty="0">
                <a:latin typeface="Bahnschrift Light Condensed" panose="020B0502040204020203" pitchFamily="34" charset="0"/>
              </a:rPr>
              <a:t>, </a:t>
            </a:r>
            <a:r>
              <a:rPr lang="en-IN" dirty="0" err="1">
                <a:latin typeface="Bahnschrift Light Condensed" panose="020B0502040204020203" pitchFamily="34" charset="0"/>
              </a:rPr>
              <a:t>DisplayManager</a:t>
            </a:r>
            <a:r>
              <a:rPr lang="en-IN" dirty="0">
                <a:latin typeface="Bahnschrift Light Condensed" panose="020B0502040204020203" pitchFamily="34" charset="0"/>
              </a:rPr>
              <a:t>, and </a:t>
            </a:r>
            <a:r>
              <a:rPr lang="en-IN" dirty="0" err="1">
                <a:latin typeface="Bahnschrift Light Condensed" panose="020B0502040204020203" pitchFamily="34" charset="0"/>
              </a:rPr>
              <a:t>SpeedProcessor</a:t>
            </a:r>
            <a:r>
              <a:rPr lang="en-IN" dirty="0">
                <a:latin typeface="Bahnschrift Light Condensed" panose="020B0502040204020203" pitchFamily="34" charset="0"/>
              </a:rPr>
              <a:t>.</a:t>
            </a:r>
          </a:p>
          <a:p>
            <a:r>
              <a:rPr lang="en-IN" dirty="0">
                <a:latin typeface="Bahnschrift Light Condensed" panose="020B0502040204020203" pitchFamily="34" charset="0"/>
              </a:rPr>
              <a:t>- Successfully parsed and validated GPS data for speed, coordinates, and satellite count using encapsulated methods.</a:t>
            </a:r>
          </a:p>
          <a:p>
            <a:r>
              <a:rPr lang="en-IN" dirty="0">
                <a:latin typeface="Bahnschrift Light Condensed" panose="020B0502040204020203" pitchFamily="34" charset="0"/>
              </a:rPr>
              <a:t>- Achieved smooth speed transitions via interpolation handled by </a:t>
            </a:r>
            <a:r>
              <a:rPr lang="en-IN" dirty="0" err="1">
                <a:latin typeface="Bahnschrift Light Condensed" panose="020B0502040204020203" pitchFamily="34" charset="0"/>
              </a:rPr>
              <a:t>SpeedProcessor</a:t>
            </a:r>
            <a:r>
              <a:rPr lang="en-IN" dirty="0">
                <a:latin typeface="Bahnschrift Light Condensed" panose="020B0502040204020203" pitchFamily="34" charset="0"/>
              </a:rPr>
              <a:t>.</a:t>
            </a:r>
          </a:p>
          <a:p>
            <a:r>
              <a:rPr lang="en-IN" dirty="0">
                <a:latin typeface="Bahnschrift Light Condensed" panose="020B0502040204020203" pitchFamily="34" charset="0"/>
              </a:rPr>
              <a:t>- Rendered real-time </a:t>
            </a:r>
            <a:r>
              <a:rPr lang="en-IN" dirty="0" err="1">
                <a:latin typeface="Bahnschrift Light Condensed" panose="020B0502040204020203" pitchFamily="34" charset="0"/>
              </a:rPr>
              <a:t>analog</a:t>
            </a:r>
            <a:r>
              <a:rPr lang="en-IN" dirty="0">
                <a:latin typeface="Bahnschrift Light Condensed" panose="020B0502040204020203" pitchFamily="34" charset="0"/>
              </a:rPr>
              <a:t> gauge and digital readout using </a:t>
            </a:r>
            <a:r>
              <a:rPr lang="en-IN" dirty="0" err="1">
                <a:latin typeface="Bahnschrift Light Condensed" panose="020B0502040204020203" pitchFamily="34" charset="0"/>
              </a:rPr>
              <a:t>DisplayManager</a:t>
            </a:r>
            <a:r>
              <a:rPr lang="en-IN" dirty="0">
                <a:latin typeface="Bahnschrift Light Condensed" panose="020B0502040204020203" pitchFamily="34" charset="0"/>
              </a:rPr>
              <a:t>, maintaining separation of UI and logic.</a:t>
            </a:r>
          </a:p>
          <a:p>
            <a:r>
              <a:rPr lang="en-IN" dirty="0">
                <a:latin typeface="Bahnschrift Light Condensed" panose="020B0502040204020203" pitchFamily="34" charset="0"/>
              </a:rPr>
              <a:t>- Ensured robust error handling with a “No GPS Signal” state for data loss scenarios.</a:t>
            </a:r>
          </a:p>
          <a:p>
            <a:r>
              <a:rPr lang="en-IN" dirty="0">
                <a:latin typeface="Bahnschrift Light Condensed" panose="020B0502040204020203" pitchFamily="34" charset="0"/>
              </a:rPr>
              <a:t>- Verified system accuracy and responsiveness through multiple real-world test runs.</a:t>
            </a:r>
          </a:p>
          <a:p>
            <a:endParaRPr lang="en-IN" dirty="0">
              <a:latin typeface="Bahnschrift Light Condensed" panose="020B0502040204020203" pitchFamily="34" charset="0"/>
            </a:endParaRPr>
          </a:p>
        </p:txBody>
      </p:sp>
      <p:pic>
        <p:nvPicPr>
          <p:cNvPr id="6" name="Picture 5">
            <a:extLst>
              <a:ext uri="{FF2B5EF4-FFF2-40B4-BE49-F238E27FC236}">
                <a16:creationId xmlns:a16="http://schemas.microsoft.com/office/drawing/2014/main" id="{D7816B72-8E65-FE98-2780-9B0086F7AE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9042" y="6223633"/>
            <a:ext cx="704651" cy="469767"/>
          </a:xfrm>
          <a:prstGeom prst="rect">
            <a:avLst/>
          </a:prstGeom>
        </p:spPr>
      </p:pic>
      <p:pic>
        <p:nvPicPr>
          <p:cNvPr id="8" name="Picture 7">
            <a:extLst>
              <a:ext uri="{FF2B5EF4-FFF2-40B4-BE49-F238E27FC236}">
                <a16:creationId xmlns:a16="http://schemas.microsoft.com/office/drawing/2014/main" id="{4BD8FB7F-9D53-6A0B-E8DB-1999CE317F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668835" y="5949191"/>
            <a:ext cx="325065" cy="325065"/>
          </a:xfrm>
          <a:prstGeom prst="rect">
            <a:avLst/>
          </a:prstGeom>
        </p:spPr>
      </p:pic>
      <p:sp>
        <p:nvSpPr>
          <p:cNvPr id="9" name="TextBox 8">
            <a:extLst>
              <a:ext uri="{FF2B5EF4-FFF2-40B4-BE49-F238E27FC236}">
                <a16:creationId xmlns:a16="http://schemas.microsoft.com/office/drawing/2014/main" id="{9BFEA2E6-762F-4D33-F48C-CB6D4755B0EA}"/>
              </a:ext>
            </a:extLst>
          </p:cNvPr>
          <p:cNvSpPr txBox="1"/>
          <p:nvPr/>
        </p:nvSpPr>
        <p:spPr>
          <a:xfrm>
            <a:off x="2279650" y="5973223"/>
            <a:ext cx="3816350" cy="276999"/>
          </a:xfrm>
          <a:prstGeom prst="rect">
            <a:avLst/>
          </a:prstGeom>
          <a:noFill/>
        </p:spPr>
        <p:txBody>
          <a:bodyPr wrap="square" rtlCol="0">
            <a:spAutoFit/>
          </a:bodyPr>
          <a:lstStyle/>
          <a:p>
            <a:r>
              <a:rPr lang="en-IN" sz="1200" dirty="0"/>
              <a:t>https://github.com/pradeepkumar673</a:t>
            </a:r>
          </a:p>
        </p:txBody>
      </p:sp>
      <p:sp>
        <p:nvSpPr>
          <p:cNvPr id="11" name="TextBox 10">
            <a:extLst>
              <a:ext uri="{FF2B5EF4-FFF2-40B4-BE49-F238E27FC236}">
                <a16:creationId xmlns:a16="http://schemas.microsoft.com/office/drawing/2014/main" id="{F844BC86-F698-9100-BC51-72E2038E02B5}"/>
              </a:ext>
            </a:extLst>
          </p:cNvPr>
          <p:cNvSpPr txBox="1"/>
          <p:nvPr/>
        </p:nvSpPr>
        <p:spPr>
          <a:xfrm>
            <a:off x="2197100" y="6305838"/>
            <a:ext cx="3816350" cy="276999"/>
          </a:xfrm>
          <a:prstGeom prst="rect">
            <a:avLst/>
          </a:prstGeom>
          <a:noFill/>
        </p:spPr>
        <p:txBody>
          <a:bodyPr wrap="square" rtlCol="0">
            <a:spAutoFit/>
          </a:bodyPr>
          <a:lstStyle/>
          <a:p>
            <a:r>
              <a:rPr lang="en-IN" sz="1200" dirty="0"/>
              <a:t>https://www.linkedin.com/in/pradeepkumarsurendiran</a:t>
            </a:r>
          </a:p>
        </p:txBody>
      </p:sp>
      <p:pic>
        <p:nvPicPr>
          <p:cNvPr id="14" name="Picture 13">
            <a:extLst>
              <a:ext uri="{FF2B5EF4-FFF2-40B4-BE49-F238E27FC236}">
                <a16:creationId xmlns:a16="http://schemas.microsoft.com/office/drawing/2014/main" id="{B4FF1DCC-5FE6-E0A1-619D-0EEB141688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69888" y="2369601"/>
            <a:ext cx="2389850" cy="2389850"/>
          </a:xfrm>
          <a:prstGeom prst="rect">
            <a:avLst/>
          </a:prstGeom>
        </p:spPr>
      </p:pic>
      <p:sp>
        <p:nvSpPr>
          <p:cNvPr id="15" name="TextBox 14">
            <a:extLst>
              <a:ext uri="{FF2B5EF4-FFF2-40B4-BE49-F238E27FC236}">
                <a16:creationId xmlns:a16="http://schemas.microsoft.com/office/drawing/2014/main" id="{95C365F9-E0CF-27EF-47B3-91D08031F93B}"/>
              </a:ext>
            </a:extLst>
          </p:cNvPr>
          <p:cNvSpPr txBox="1"/>
          <p:nvPr/>
        </p:nvSpPr>
        <p:spPr>
          <a:xfrm>
            <a:off x="9468719" y="2059459"/>
            <a:ext cx="2964581" cy="369332"/>
          </a:xfrm>
          <a:prstGeom prst="rect">
            <a:avLst/>
          </a:prstGeom>
          <a:noFill/>
        </p:spPr>
        <p:txBody>
          <a:bodyPr wrap="square" rtlCol="0">
            <a:spAutoFit/>
          </a:bodyPr>
          <a:lstStyle/>
          <a:p>
            <a:r>
              <a:rPr lang="en-US" dirty="0" err="1">
                <a:latin typeface="Bahnschrift Light Condensed" panose="020B0502040204020203" pitchFamily="34" charset="0"/>
              </a:rPr>
              <a:t>Github</a:t>
            </a:r>
            <a:r>
              <a:rPr lang="en-US" dirty="0">
                <a:latin typeface="Bahnschrift Light Condensed" panose="020B0502040204020203" pitchFamily="34" charset="0"/>
              </a:rPr>
              <a:t> repository link</a:t>
            </a:r>
            <a:endParaRPr lang="en-IN" dirty="0">
              <a:latin typeface="Bahnschrift Light Condensed" panose="020B0502040204020203" pitchFamily="34" charset="0"/>
            </a:endParaRPr>
          </a:p>
        </p:txBody>
      </p:sp>
    </p:spTree>
    <p:extLst>
      <p:ext uri="{BB962C8B-B14F-4D97-AF65-F5344CB8AC3E}">
        <p14:creationId xmlns:p14="http://schemas.microsoft.com/office/powerpoint/2010/main" val="1978345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864B9-DF6A-8AE9-2C59-B4A091FC40E7}"/>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ED508EC8-E365-507E-424F-77D7324247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30" y="-127000"/>
            <a:ext cx="12519630" cy="7112000"/>
          </a:xfrm>
          <a:prstGeom prst="rect">
            <a:avLst/>
          </a:prstGeom>
        </p:spPr>
      </p:pic>
      <p:sp>
        <p:nvSpPr>
          <p:cNvPr id="2" name="Title 1">
            <a:extLst>
              <a:ext uri="{FF2B5EF4-FFF2-40B4-BE49-F238E27FC236}">
                <a16:creationId xmlns:a16="http://schemas.microsoft.com/office/drawing/2014/main" id="{D3B7C059-2E7C-03A1-DB7D-AE684A3D34C3}"/>
              </a:ext>
            </a:extLst>
          </p:cNvPr>
          <p:cNvSpPr>
            <a:spLocks noGrp="1"/>
          </p:cNvSpPr>
          <p:nvPr>
            <p:ph type="ctrTitle"/>
          </p:nvPr>
        </p:nvSpPr>
        <p:spPr>
          <a:xfrm>
            <a:off x="362492" y="431698"/>
            <a:ext cx="11301915" cy="964038"/>
          </a:xfrm>
        </p:spPr>
        <p:txBody>
          <a:bodyPr>
            <a:normAutofit fontScale="90000"/>
          </a:bodyPr>
          <a:lstStyle/>
          <a:p>
            <a:r>
              <a:rPr lang="en-US" sz="8000" dirty="0">
                <a:solidFill>
                  <a:schemeClr val="bg1">
                    <a:lumMod val="85000"/>
                  </a:schemeClr>
                </a:solidFill>
                <a:latin typeface="Bahnschrift Condensed" panose="020B0502040204020203" pitchFamily="34" charset="0"/>
              </a:rPr>
              <a:t>REFERENCE</a:t>
            </a:r>
            <a:endParaRPr lang="en-IN" sz="8000" dirty="0">
              <a:solidFill>
                <a:schemeClr val="bg1">
                  <a:lumMod val="85000"/>
                </a:schemeClr>
              </a:solidFill>
              <a:latin typeface="Bahnschrift Condensed" panose="020B0502040204020203" pitchFamily="34" charset="0"/>
            </a:endParaRPr>
          </a:p>
        </p:txBody>
      </p:sp>
      <p:pic>
        <p:nvPicPr>
          <p:cNvPr id="7" name="Picture 6">
            <a:extLst>
              <a:ext uri="{FF2B5EF4-FFF2-40B4-BE49-F238E27FC236}">
                <a16:creationId xmlns:a16="http://schemas.microsoft.com/office/drawing/2014/main" id="{D026C461-9E0F-3E63-2F25-664B6FE8F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433300" y="-356839"/>
            <a:ext cx="596900" cy="7468998"/>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4663FE83-0DD8-66A3-6A71-329D216C1A7B}"/>
                  </a:ext>
                </a:extLst>
              </p:cNvPr>
              <p:cNvGraphicFramePr>
                <a:graphicFrameLocks noChangeAspect="1"/>
              </p:cNvGraphicFramePr>
              <p:nvPr/>
            </p:nvGraphicFramePr>
            <p:xfrm>
              <a:off x="-6452785" y="5170782"/>
              <a:ext cx="1502298" cy="262313"/>
            </p:xfrm>
            <a:graphic>
              <a:graphicData uri="http://schemas.microsoft.com/office/drawing/2017/model3d">
                <am3d:model3d r:embed="rId3">
                  <am3d:spPr>
                    <a:xfrm>
                      <a:off x="0" y="0"/>
                      <a:ext cx="1502298" cy="262313"/>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3573874" ay="-4683670" az="-3540863"/>
                    <am3d:postTrans dx="0" dy="0" dz="0"/>
                  </am3d:trans>
                  <am3d:raster rName="Office3DRenderer" rVer="16.0.8326">
                    <am3d:blip r:embed="rId4"/>
                  </am3d:raster>
                  <am3d:objViewport viewportSz="1502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4663FE83-0DD8-66A3-6A71-329D216C1A7B}"/>
                  </a:ext>
                </a:extLst>
              </p:cNvPr>
              <p:cNvPicPr>
                <a:picLocks noGrp="1" noRot="1" noChangeAspect="1" noMove="1" noResize="1" noEditPoints="1" noAdjustHandles="1" noChangeArrowheads="1" noChangeShapeType="1" noCrop="1"/>
              </p:cNvPicPr>
              <p:nvPr/>
            </p:nvPicPr>
            <p:blipFill>
              <a:blip r:embed="rId4"/>
              <a:stretch>
                <a:fillRect/>
              </a:stretch>
            </p:blipFill>
            <p:spPr>
              <a:xfrm>
                <a:off x="-6452785" y="5170782"/>
                <a:ext cx="1502298" cy="262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C5238C9F-CA6A-3336-6086-1F61E62F4FF4}"/>
                  </a:ext>
                </a:extLst>
              </p:cNvPr>
              <p:cNvGraphicFramePr>
                <a:graphicFrameLocks noChangeAspect="1"/>
              </p:cNvGraphicFramePr>
              <p:nvPr/>
            </p:nvGraphicFramePr>
            <p:xfrm>
              <a:off x="13902621" y="3299946"/>
              <a:ext cx="3384534" cy="1237895"/>
            </p:xfrm>
            <a:graphic>
              <a:graphicData uri="http://schemas.microsoft.com/office/drawing/2017/model3d">
                <am3d:model3d r:embed="rId5">
                  <am3d:spPr>
                    <a:xfrm>
                      <a:off x="0" y="0"/>
                      <a:ext cx="3384534" cy="1237895"/>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4529649" ay="4525539" az="4501990"/>
                    <am3d:postTrans dx="0" dy="0" dz="0"/>
                  </am3d:trans>
                  <am3d:raster rName="Office3DRenderer" rVer="16.0.8326">
                    <am3d:blip r:embed="rId6"/>
                  </am3d:raster>
                  <am3d:objViewport viewportSz="38281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C5238C9F-CA6A-3336-6086-1F61E62F4FF4}"/>
                  </a:ext>
                </a:extLst>
              </p:cNvPr>
              <p:cNvPicPr>
                <a:picLocks noGrp="1" noRot="1" noChangeAspect="1" noMove="1" noResize="1" noEditPoints="1" noAdjustHandles="1" noChangeArrowheads="1" noChangeShapeType="1" noCrop="1"/>
              </p:cNvPicPr>
              <p:nvPr/>
            </p:nvPicPr>
            <p:blipFill>
              <a:blip r:embed="rId6"/>
              <a:stretch>
                <a:fillRect/>
              </a:stretch>
            </p:blipFill>
            <p:spPr>
              <a:xfrm>
                <a:off x="13902621" y="3299946"/>
                <a:ext cx="3384534" cy="1237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72A6040C-D53A-31C7-8ACE-18DDA4C31CCC}"/>
                  </a:ext>
                </a:extLst>
              </p:cNvPr>
              <p:cNvGraphicFramePr>
                <a:graphicFrameLocks noChangeAspect="1"/>
              </p:cNvGraphicFramePr>
              <p:nvPr/>
            </p:nvGraphicFramePr>
            <p:xfrm>
              <a:off x="4596175" y="7599361"/>
              <a:ext cx="2225198" cy="1522504"/>
            </p:xfrm>
            <a:graphic>
              <a:graphicData uri="http://schemas.microsoft.com/office/drawing/2017/model3d">
                <am3d:model3d r:embed="rId7">
                  <am3d:spPr>
                    <a:xfrm>
                      <a:off x="0" y="0"/>
                      <a:ext cx="2225198" cy="1522504"/>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9211684" ay="4561559" az="9252531"/>
                    <am3d:postTrans dx="0" dy="0" dz="0"/>
                  </am3d:trans>
                  <am3d:raster rName="Office3DRenderer" rVer="16.0.8326">
                    <am3d:blip r:embed="rId8"/>
                  </am3d:raster>
                  <am3d:objViewport viewportSz="2920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72A6040C-D53A-31C7-8ACE-18DDA4C31CCC}"/>
                  </a:ext>
                </a:extLst>
              </p:cNvPr>
              <p:cNvPicPr>
                <a:picLocks noGrp="1" noRot="1" noChangeAspect="1" noMove="1" noResize="1" noEditPoints="1" noAdjustHandles="1" noChangeArrowheads="1" noChangeShapeType="1" noCrop="1"/>
              </p:cNvPicPr>
              <p:nvPr/>
            </p:nvPicPr>
            <p:blipFill>
              <a:blip r:embed="rId8"/>
              <a:stretch>
                <a:fillRect/>
              </a:stretch>
            </p:blipFill>
            <p:spPr>
              <a:xfrm>
                <a:off x="4596175" y="7599361"/>
                <a:ext cx="2225198" cy="1522504"/>
              </a:xfrm>
              <a:prstGeom prst="rect">
                <a:avLst/>
              </a:prstGeom>
            </p:spPr>
          </p:pic>
        </mc:Fallback>
      </mc:AlternateContent>
      <p:sp>
        <p:nvSpPr>
          <p:cNvPr id="10" name="TextBox 9">
            <a:extLst>
              <a:ext uri="{FF2B5EF4-FFF2-40B4-BE49-F238E27FC236}">
                <a16:creationId xmlns:a16="http://schemas.microsoft.com/office/drawing/2014/main" id="{D67FEF2D-1489-3875-49AF-A23FD53545A1}"/>
              </a:ext>
            </a:extLst>
          </p:cNvPr>
          <p:cNvSpPr txBox="1"/>
          <p:nvPr/>
        </p:nvSpPr>
        <p:spPr>
          <a:xfrm>
            <a:off x="2974206" y="2184935"/>
            <a:ext cx="7411453" cy="369332"/>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A4F34535-6328-2394-43AF-B9B9F9BB32E3}"/>
              </a:ext>
            </a:extLst>
          </p:cNvPr>
          <p:cNvSpPr txBox="1"/>
          <p:nvPr/>
        </p:nvSpPr>
        <p:spPr>
          <a:xfrm>
            <a:off x="2051472" y="1826373"/>
            <a:ext cx="9358008" cy="3539430"/>
          </a:xfrm>
          <a:prstGeom prst="rect">
            <a:avLst/>
          </a:prstGeom>
          <a:noFill/>
        </p:spPr>
        <p:txBody>
          <a:bodyPr wrap="square" rtlCol="0">
            <a:spAutoFit/>
          </a:bodyPr>
          <a:lstStyle/>
          <a:p>
            <a:r>
              <a:rPr lang="en-IN" sz="3200" dirty="0">
                <a:solidFill>
                  <a:schemeClr val="bg1">
                    <a:lumMod val="85000"/>
                  </a:schemeClr>
                </a:solidFill>
                <a:latin typeface="Bahnschrift Light Condensed" panose="020B0502040204020203" pitchFamily="34" charset="0"/>
              </a:rPr>
              <a:t>1. Arduino Documentation – https://docs.arduino.cc/</a:t>
            </a:r>
          </a:p>
          <a:p>
            <a:r>
              <a:rPr lang="en-IN" sz="3200" dirty="0">
                <a:solidFill>
                  <a:schemeClr val="bg1">
                    <a:lumMod val="85000"/>
                  </a:schemeClr>
                </a:solidFill>
                <a:latin typeface="Bahnschrift Light Condensed" panose="020B0502040204020203" pitchFamily="34" charset="0"/>
              </a:rPr>
              <a:t>2. </a:t>
            </a:r>
            <a:r>
              <a:rPr lang="en-IN" sz="3200" dirty="0" err="1">
                <a:solidFill>
                  <a:schemeClr val="bg1">
                    <a:lumMod val="85000"/>
                  </a:schemeClr>
                </a:solidFill>
                <a:latin typeface="Bahnschrift Light Condensed" panose="020B0502040204020203" pitchFamily="34" charset="0"/>
              </a:rPr>
              <a:t>TinyGPSPlus</a:t>
            </a:r>
            <a:r>
              <a:rPr lang="en-IN" sz="3200" dirty="0">
                <a:solidFill>
                  <a:schemeClr val="bg1">
                    <a:lumMod val="85000"/>
                  </a:schemeClr>
                </a:solidFill>
                <a:latin typeface="Bahnschrift Light Condensed" panose="020B0502040204020203" pitchFamily="34" charset="0"/>
              </a:rPr>
              <a:t> Library Reference – https://github.com/mikalhart/TinyGPSPlus</a:t>
            </a:r>
          </a:p>
          <a:p>
            <a:r>
              <a:rPr lang="en-IN" sz="3200" dirty="0">
                <a:solidFill>
                  <a:schemeClr val="bg1">
                    <a:lumMod val="85000"/>
                  </a:schemeClr>
                </a:solidFill>
                <a:latin typeface="Bahnschrift Light Condensed" panose="020B0502040204020203" pitchFamily="34" charset="0"/>
              </a:rPr>
              <a:t>3. </a:t>
            </a:r>
            <a:r>
              <a:rPr lang="en-IN" sz="3200" dirty="0" err="1">
                <a:solidFill>
                  <a:schemeClr val="bg1">
                    <a:lumMod val="85000"/>
                  </a:schemeClr>
                </a:solidFill>
                <a:latin typeface="Bahnschrift Light Condensed" panose="020B0502040204020203" pitchFamily="34" charset="0"/>
              </a:rPr>
              <a:t>TFT_eSPI</a:t>
            </a:r>
            <a:r>
              <a:rPr lang="en-IN" sz="3200" dirty="0">
                <a:solidFill>
                  <a:schemeClr val="bg1">
                    <a:lumMod val="85000"/>
                  </a:schemeClr>
                </a:solidFill>
                <a:latin typeface="Bahnschrift Light Condensed" panose="020B0502040204020203" pitchFamily="34" charset="0"/>
              </a:rPr>
              <a:t> Library Reference – https://github.com/Bodmer/TFT_eSPI</a:t>
            </a:r>
          </a:p>
          <a:p>
            <a:r>
              <a:rPr lang="en-IN" sz="3200" dirty="0">
                <a:solidFill>
                  <a:schemeClr val="bg1">
                    <a:lumMod val="85000"/>
                  </a:schemeClr>
                </a:solidFill>
                <a:latin typeface="Bahnschrift Light Condensed" panose="020B0502040204020203" pitchFamily="34" charset="0"/>
              </a:rPr>
              <a:t>4. ESP32 Hardware Serial Documentation – https://docs.espressif.com/projects/esp-idf/en/latest/esp32/api-reference/peripherals/uart.html</a:t>
            </a:r>
          </a:p>
        </p:txBody>
      </p:sp>
    </p:spTree>
    <p:extLst>
      <p:ext uri="{BB962C8B-B14F-4D97-AF65-F5344CB8AC3E}">
        <p14:creationId xmlns:p14="http://schemas.microsoft.com/office/powerpoint/2010/main" val="3091797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F759B-06D3-F041-28FD-A5613AC057B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4EF815B-B434-2596-8083-F61596753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58" y="-217714"/>
            <a:ext cx="12518571" cy="7543800"/>
          </a:xfrm>
          <a:prstGeom prst="rect">
            <a:avLst/>
          </a:prstGeom>
        </p:spPr>
      </p:pic>
      <p:sp>
        <p:nvSpPr>
          <p:cNvPr id="2" name="Title 1">
            <a:extLst>
              <a:ext uri="{FF2B5EF4-FFF2-40B4-BE49-F238E27FC236}">
                <a16:creationId xmlns:a16="http://schemas.microsoft.com/office/drawing/2014/main" id="{79306DBA-BFCD-4B6F-E32E-C5B04CBDA4E1}"/>
              </a:ext>
            </a:extLst>
          </p:cNvPr>
          <p:cNvSpPr>
            <a:spLocks noGrp="1"/>
          </p:cNvSpPr>
          <p:nvPr>
            <p:ph type="ctrTitle"/>
          </p:nvPr>
        </p:nvSpPr>
        <p:spPr>
          <a:xfrm>
            <a:off x="4310743" y="1001486"/>
            <a:ext cx="2645228" cy="527278"/>
          </a:xfrm>
        </p:spPr>
        <p:txBody>
          <a:bodyPr>
            <a:normAutofit fontScale="90000"/>
          </a:bodyPr>
          <a:lstStyle/>
          <a:p>
            <a:r>
              <a:rPr lang="en-US" sz="4400" dirty="0">
                <a:solidFill>
                  <a:schemeClr val="bg1">
                    <a:lumMod val="85000"/>
                  </a:schemeClr>
                </a:solidFill>
                <a:latin typeface="Bahnschrift" panose="020B0502040204020203" pitchFamily="34" charset="0"/>
              </a:rPr>
              <a:t>Contest</a:t>
            </a:r>
            <a:endParaRPr lang="en-IN" sz="4400" dirty="0">
              <a:solidFill>
                <a:schemeClr val="bg1">
                  <a:lumMod val="85000"/>
                </a:schemeClr>
              </a:solidFill>
              <a:latin typeface="Bahnschrift" panose="020B0502040204020203" pitchFamily="34" charset="0"/>
            </a:endParaRPr>
          </a:p>
        </p:txBody>
      </p:sp>
      <p:sp>
        <p:nvSpPr>
          <p:cNvPr id="3" name="Subtitle 2">
            <a:extLst>
              <a:ext uri="{FF2B5EF4-FFF2-40B4-BE49-F238E27FC236}">
                <a16:creationId xmlns:a16="http://schemas.microsoft.com/office/drawing/2014/main" id="{21FABDE7-95B2-6D99-4FA0-0C4276E78915}"/>
              </a:ext>
            </a:extLst>
          </p:cNvPr>
          <p:cNvSpPr>
            <a:spLocks noGrp="1"/>
          </p:cNvSpPr>
          <p:nvPr>
            <p:ph type="subTitle" idx="1"/>
          </p:nvPr>
        </p:nvSpPr>
        <p:spPr>
          <a:xfrm>
            <a:off x="5090157" y="1773238"/>
            <a:ext cx="4746171" cy="1655762"/>
          </a:xfrm>
        </p:spPr>
        <p:txBody>
          <a:bodyPr>
            <a:noAutofit/>
          </a:bodyPr>
          <a:lstStyle/>
          <a:p>
            <a:pPr marL="285750" indent="-285750" algn="l">
              <a:buFont typeface="Arial" panose="020B0604020202020204" pitchFamily="34" charset="0"/>
              <a:buChar char="•"/>
            </a:pPr>
            <a:r>
              <a:rPr lang="en-IN" dirty="0">
                <a:solidFill>
                  <a:schemeClr val="bg1">
                    <a:lumMod val="85000"/>
                  </a:schemeClr>
                </a:solidFill>
                <a:latin typeface="Bahnschrift Light SemiCondensed" panose="020B0502040204020203" pitchFamily="34" charset="0"/>
              </a:rPr>
              <a:t>Introduction</a:t>
            </a:r>
          </a:p>
          <a:p>
            <a:pPr marL="285750" indent="-285750" algn="l">
              <a:buFont typeface="Arial" panose="020B0604020202020204" pitchFamily="34" charset="0"/>
              <a:buChar char="•"/>
            </a:pPr>
            <a:r>
              <a:rPr lang="en-IN" dirty="0">
                <a:solidFill>
                  <a:schemeClr val="bg1">
                    <a:lumMod val="85000"/>
                  </a:schemeClr>
                </a:solidFill>
                <a:latin typeface="Bahnschrift Light SemiCondensed" panose="020B0502040204020203" pitchFamily="34" charset="0"/>
              </a:rPr>
              <a:t>Abstract</a:t>
            </a:r>
          </a:p>
          <a:p>
            <a:pPr marL="285750" indent="-285750" algn="l">
              <a:buFont typeface="Arial" panose="020B0604020202020204" pitchFamily="34" charset="0"/>
              <a:buChar char="•"/>
            </a:pPr>
            <a:r>
              <a:rPr lang="en-IN" dirty="0">
                <a:solidFill>
                  <a:schemeClr val="bg1">
                    <a:lumMod val="85000"/>
                  </a:schemeClr>
                </a:solidFill>
                <a:latin typeface="Bahnschrift Light SemiCondensed" panose="020B0502040204020203" pitchFamily="34" charset="0"/>
              </a:rPr>
              <a:t>Problem Statement</a:t>
            </a:r>
          </a:p>
          <a:p>
            <a:pPr marL="285750" indent="-285750" algn="l">
              <a:buFont typeface="Arial" panose="020B0604020202020204" pitchFamily="34" charset="0"/>
              <a:buChar char="•"/>
            </a:pPr>
            <a:r>
              <a:rPr lang="en-IN" dirty="0">
                <a:solidFill>
                  <a:schemeClr val="bg1">
                    <a:lumMod val="85000"/>
                  </a:schemeClr>
                </a:solidFill>
                <a:latin typeface="Bahnschrift Light SemiCondensed" panose="020B0502040204020203" pitchFamily="34" charset="0"/>
              </a:rPr>
              <a:t>Objection &amp; Solution</a:t>
            </a:r>
          </a:p>
          <a:p>
            <a:pPr marL="285750" indent="-285750" algn="l">
              <a:buFont typeface="Arial" panose="020B0604020202020204" pitchFamily="34" charset="0"/>
              <a:buChar char="•"/>
            </a:pPr>
            <a:r>
              <a:rPr lang="en-IN" dirty="0">
                <a:solidFill>
                  <a:schemeClr val="bg1">
                    <a:lumMod val="85000"/>
                  </a:schemeClr>
                </a:solidFill>
                <a:latin typeface="Bahnschrift Light SemiCondensed" panose="020B0502040204020203" pitchFamily="34" charset="0"/>
              </a:rPr>
              <a:t>Algorithm</a:t>
            </a:r>
          </a:p>
          <a:p>
            <a:pPr marL="285750" indent="-285750" algn="l">
              <a:buFont typeface="Arial" panose="020B0604020202020204" pitchFamily="34" charset="0"/>
              <a:buChar char="•"/>
            </a:pPr>
            <a:r>
              <a:rPr lang="en-IN" dirty="0">
                <a:solidFill>
                  <a:schemeClr val="bg1">
                    <a:lumMod val="85000"/>
                  </a:schemeClr>
                </a:solidFill>
                <a:latin typeface="Bahnschrift Light SemiCondensed" panose="020B0502040204020203" pitchFamily="34" charset="0"/>
              </a:rPr>
              <a:t>Flow chart</a:t>
            </a:r>
          </a:p>
          <a:p>
            <a:pPr marL="285750" indent="-285750" algn="l">
              <a:buFont typeface="Arial" panose="020B0604020202020204" pitchFamily="34" charset="0"/>
              <a:buChar char="•"/>
            </a:pPr>
            <a:r>
              <a:rPr lang="en-IN" dirty="0">
                <a:solidFill>
                  <a:schemeClr val="bg1">
                    <a:lumMod val="85000"/>
                  </a:schemeClr>
                </a:solidFill>
                <a:latin typeface="Bahnschrift Light SemiCondensed" panose="020B0502040204020203" pitchFamily="34" charset="0"/>
              </a:rPr>
              <a:t>Pseudocode</a:t>
            </a:r>
          </a:p>
          <a:p>
            <a:pPr marL="285750" indent="-285750" algn="l">
              <a:buFont typeface="Arial" panose="020B0604020202020204" pitchFamily="34" charset="0"/>
              <a:buChar char="•"/>
            </a:pPr>
            <a:r>
              <a:rPr lang="en-IN" dirty="0">
                <a:solidFill>
                  <a:schemeClr val="bg1">
                    <a:lumMod val="85000"/>
                  </a:schemeClr>
                </a:solidFill>
                <a:latin typeface="Bahnschrift Light SemiCondensed" panose="020B0502040204020203" pitchFamily="34" charset="0"/>
              </a:rPr>
              <a:t>Input/Output</a:t>
            </a:r>
          </a:p>
          <a:p>
            <a:pPr marL="285750" indent="-285750" algn="l">
              <a:buFont typeface="Arial" panose="020B0604020202020204" pitchFamily="34" charset="0"/>
              <a:buChar char="•"/>
            </a:pPr>
            <a:r>
              <a:rPr lang="en-IN" dirty="0">
                <a:solidFill>
                  <a:schemeClr val="bg1">
                    <a:lumMod val="85000"/>
                  </a:schemeClr>
                </a:solidFill>
                <a:latin typeface="Bahnschrift Light SemiCondensed" panose="020B0502040204020203" pitchFamily="34" charset="0"/>
              </a:rPr>
              <a:t>Results</a:t>
            </a: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CA81764E-7108-0765-696D-5539F38A1C09}"/>
                  </a:ext>
                </a:extLst>
              </p:cNvPr>
              <p:cNvGraphicFramePr>
                <a:graphicFrameLocks noChangeAspect="1"/>
              </p:cNvGraphicFramePr>
              <p:nvPr>
                <p:extLst>
                  <p:ext uri="{D42A27DB-BD31-4B8C-83A1-F6EECF244321}">
                    <p14:modId xmlns:p14="http://schemas.microsoft.com/office/powerpoint/2010/main" val="2816739107"/>
                  </p:ext>
                </p:extLst>
              </p:nvPr>
            </p:nvGraphicFramePr>
            <p:xfrm>
              <a:off x="-2498391" y="3825649"/>
              <a:ext cx="2080385" cy="361669"/>
            </p:xfrm>
            <a:graphic>
              <a:graphicData uri="http://schemas.microsoft.com/office/drawing/2017/model3d">
                <am3d:model3d r:embed="rId3">
                  <am3d:spPr>
                    <a:xfrm>
                      <a:off x="0" y="0"/>
                      <a:ext cx="2080385" cy="361669"/>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781450" ay="3370518" az="-652649"/>
                    <am3d:postTrans dx="0" dy="0" dz="0"/>
                  </am3d:trans>
                  <am3d:raster rName="Office3DRenderer" rVer="16.0.8326">
                    <am3d:blip r:embed="rId4"/>
                  </am3d:raster>
                  <am3d:objViewport viewportSz="21890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CA81764E-7108-0765-696D-5539F38A1C09}"/>
                  </a:ext>
                </a:extLst>
              </p:cNvPr>
              <p:cNvPicPr>
                <a:picLocks noGrp="1" noRot="1" noChangeAspect="1" noMove="1" noResize="1" noEditPoints="1" noAdjustHandles="1" noChangeArrowheads="1" noChangeShapeType="1" noCrop="1"/>
              </p:cNvPicPr>
              <p:nvPr/>
            </p:nvPicPr>
            <p:blipFill>
              <a:blip r:embed="rId4"/>
              <a:stretch>
                <a:fillRect/>
              </a:stretch>
            </p:blipFill>
            <p:spPr>
              <a:xfrm>
                <a:off x="-2498391" y="3825649"/>
                <a:ext cx="2080385" cy="3616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E96482AB-82C6-6663-59AD-7EA5759EFDF4}"/>
                  </a:ext>
                </a:extLst>
              </p:cNvPr>
              <p:cNvGraphicFramePr>
                <a:graphicFrameLocks noChangeAspect="1"/>
              </p:cNvGraphicFramePr>
              <p:nvPr>
                <p:extLst>
                  <p:ext uri="{D42A27DB-BD31-4B8C-83A1-F6EECF244321}">
                    <p14:modId xmlns:p14="http://schemas.microsoft.com/office/powerpoint/2010/main" val="3894781171"/>
                  </p:ext>
                </p:extLst>
              </p:nvPr>
            </p:nvGraphicFramePr>
            <p:xfrm>
              <a:off x="12566461" y="3825649"/>
              <a:ext cx="2786438" cy="770313"/>
            </p:xfrm>
            <a:graphic>
              <a:graphicData uri="http://schemas.microsoft.com/office/drawing/2017/model3d">
                <am3d:model3d r:embed="rId5">
                  <am3d:spPr>
                    <a:xfrm>
                      <a:off x="0" y="0"/>
                      <a:ext cx="2786438" cy="770313"/>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1190445" ay="4501742" az="-1153050"/>
                    <am3d:postTrans dx="0" dy="0" dz="0"/>
                  </am3d:trans>
                  <am3d:raster rName="Office3DRenderer" rVer="16.0.8326">
                    <am3d:blip r:embed="rId6"/>
                  </am3d:raster>
                  <am3d:objViewport viewportSz="29576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E96482AB-82C6-6663-59AD-7EA5759EFDF4}"/>
                  </a:ext>
                </a:extLst>
              </p:cNvPr>
              <p:cNvPicPr>
                <a:picLocks noGrp="1" noRot="1" noChangeAspect="1" noMove="1" noResize="1" noEditPoints="1" noAdjustHandles="1" noChangeArrowheads="1" noChangeShapeType="1" noCrop="1"/>
              </p:cNvPicPr>
              <p:nvPr/>
            </p:nvPicPr>
            <p:blipFill>
              <a:blip r:embed="rId6"/>
              <a:stretch>
                <a:fillRect/>
              </a:stretch>
            </p:blipFill>
            <p:spPr>
              <a:xfrm>
                <a:off x="12566461" y="3825649"/>
                <a:ext cx="2786438" cy="770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411C0B6D-0374-9811-7EF2-ACB9C5E6AF68}"/>
                  </a:ext>
                </a:extLst>
              </p:cNvPr>
              <p:cNvGraphicFramePr>
                <a:graphicFrameLocks noChangeAspect="1"/>
              </p:cNvGraphicFramePr>
              <p:nvPr>
                <p:extLst>
                  <p:ext uri="{D42A27DB-BD31-4B8C-83A1-F6EECF244321}">
                    <p14:modId xmlns:p14="http://schemas.microsoft.com/office/powerpoint/2010/main" val="3366897481"/>
                  </p:ext>
                </p:extLst>
              </p:nvPr>
            </p:nvGraphicFramePr>
            <p:xfrm>
              <a:off x="3996920" y="-3409949"/>
              <a:ext cx="3941463" cy="2684764"/>
            </p:xfrm>
            <a:graphic>
              <a:graphicData uri="http://schemas.microsoft.com/office/drawing/2017/model3d">
                <am3d:model3d r:embed="rId7">
                  <am3d:spPr>
                    <a:xfrm>
                      <a:off x="0" y="0"/>
                      <a:ext cx="3941463" cy="2684764"/>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y="5400000"/>
                    <am3d:postTrans dx="0" dy="0" dz="0"/>
                  </am3d:trans>
                  <am3d:raster rName="Office3DRenderer" rVer="16.0.8326">
                    <am3d:blip r:embed="rId8"/>
                  </am3d:raster>
                  <am3d:objViewport viewportSz="53314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411C0B6D-0374-9811-7EF2-ACB9C5E6AF68}"/>
                  </a:ext>
                </a:extLst>
              </p:cNvPr>
              <p:cNvPicPr>
                <a:picLocks noGrp="1" noRot="1" noChangeAspect="1" noMove="1" noResize="1" noEditPoints="1" noAdjustHandles="1" noChangeArrowheads="1" noChangeShapeType="1" noCrop="1"/>
              </p:cNvPicPr>
              <p:nvPr/>
            </p:nvPicPr>
            <p:blipFill>
              <a:blip r:embed="rId8"/>
              <a:stretch>
                <a:fillRect/>
              </a:stretch>
            </p:blipFill>
            <p:spPr>
              <a:xfrm>
                <a:off x="3996920" y="-3409949"/>
                <a:ext cx="3941463" cy="2684764"/>
              </a:xfrm>
              <a:prstGeom prst="rect">
                <a:avLst/>
              </a:prstGeom>
            </p:spPr>
          </p:pic>
        </mc:Fallback>
      </mc:AlternateContent>
    </p:spTree>
    <p:extLst>
      <p:ext uri="{BB962C8B-B14F-4D97-AF65-F5344CB8AC3E}">
        <p14:creationId xmlns:p14="http://schemas.microsoft.com/office/powerpoint/2010/main" val="2114105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1CAB7-A8FB-9F11-732F-16BAEC649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A0ED2-C400-1FB7-A03C-0B956A8EB6C2}"/>
              </a:ext>
            </a:extLst>
          </p:cNvPr>
          <p:cNvSpPr>
            <a:spLocks noGrp="1"/>
          </p:cNvSpPr>
          <p:nvPr>
            <p:ph type="ctrTitle"/>
          </p:nvPr>
        </p:nvSpPr>
        <p:spPr>
          <a:xfrm>
            <a:off x="445042" y="1062619"/>
            <a:ext cx="11301915" cy="964038"/>
          </a:xfrm>
        </p:spPr>
        <p:txBody>
          <a:bodyPr>
            <a:normAutofit fontScale="90000"/>
          </a:bodyPr>
          <a:lstStyle/>
          <a:p>
            <a:r>
              <a:rPr lang="en-US" sz="8000" dirty="0">
                <a:solidFill>
                  <a:srgbClr val="9C0016"/>
                </a:solidFill>
                <a:latin typeface="Bahnschrift" panose="020B0502040204020203" pitchFamily="34" charset="0"/>
              </a:rPr>
              <a:t>INTRODUCTION</a:t>
            </a:r>
            <a:endParaRPr lang="en-IN" sz="8000" dirty="0">
              <a:solidFill>
                <a:srgbClr val="9C0016"/>
              </a:solidFill>
              <a:latin typeface="Bahnschrift" panose="020B0502040204020203" pitchFamily="34" charset="0"/>
            </a:endParaRPr>
          </a:p>
        </p:txBody>
      </p:sp>
      <p:pic>
        <p:nvPicPr>
          <p:cNvPr id="7" name="Picture 6">
            <a:extLst>
              <a:ext uri="{FF2B5EF4-FFF2-40B4-BE49-F238E27FC236}">
                <a16:creationId xmlns:a16="http://schemas.microsoft.com/office/drawing/2014/main" id="{5B84FCD2-2CE1-E8D6-9323-3C83A72CB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58" y="4187318"/>
            <a:ext cx="12518571" cy="2869084"/>
          </a:xfrm>
          <a:prstGeom prst="rect">
            <a:avLst/>
          </a:prstGeom>
        </p:spPr>
      </p:pic>
      <p:sp>
        <p:nvSpPr>
          <p:cNvPr id="3" name="Subtitle 2">
            <a:extLst>
              <a:ext uri="{FF2B5EF4-FFF2-40B4-BE49-F238E27FC236}">
                <a16:creationId xmlns:a16="http://schemas.microsoft.com/office/drawing/2014/main" id="{6897F006-EA1E-9613-0198-17E577987C68}"/>
              </a:ext>
            </a:extLst>
          </p:cNvPr>
          <p:cNvSpPr>
            <a:spLocks noGrp="1"/>
          </p:cNvSpPr>
          <p:nvPr>
            <p:ph type="subTitle" idx="1"/>
          </p:nvPr>
        </p:nvSpPr>
        <p:spPr>
          <a:xfrm>
            <a:off x="2334519" y="5878232"/>
            <a:ext cx="8976394" cy="1655762"/>
          </a:xfrm>
        </p:spPr>
        <p:txBody>
          <a:bodyPr>
            <a:noAutofit/>
          </a:bodyPr>
          <a:lstStyle/>
          <a:p>
            <a:pPr algn="l"/>
            <a:r>
              <a:rPr lang="en-US" dirty="0">
                <a:solidFill>
                  <a:schemeClr val="bg1">
                    <a:lumMod val="85000"/>
                  </a:schemeClr>
                </a:solidFill>
                <a:latin typeface="Bahnschrift Light SemiCondensed" panose="020B0502040204020203" pitchFamily="34" charset="0"/>
              </a:rPr>
              <a:t>USING OBJECT ORIENTED PROGRAMMING IN C++, DEVELOPING A GPS BASED SPEEDOMENTER FOR ELECTRIC VEHICLES</a:t>
            </a:r>
            <a:endParaRPr lang="en-IN" dirty="0">
              <a:solidFill>
                <a:schemeClr val="bg1">
                  <a:lumMod val="85000"/>
                </a:schemeClr>
              </a:solidFill>
              <a:latin typeface="Bahnschrift Light SemiCondensed" panose="020B0502040204020203" pitchFamily="34" charset="0"/>
            </a:endParaRP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C34F535E-4BEE-D97D-53E3-95581EEA9CCB}"/>
                  </a:ext>
                </a:extLst>
              </p:cNvPr>
              <p:cNvGraphicFramePr>
                <a:graphicFrameLocks noChangeAspect="1"/>
              </p:cNvGraphicFramePr>
              <p:nvPr/>
            </p:nvGraphicFramePr>
            <p:xfrm>
              <a:off x="-2498391" y="3825649"/>
              <a:ext cx="2080385" cy="361669"/>
            </p:xfrm>
            <a:graphic>
              <a:graphicData uri="http://schemas.microsoft.com/office/drawing/2017/model3d">
                <am3d:model3d r:embed="rId3">
                  <am3d:spPr>
                    <a:xfrm>
                      <a:off x="0" y="0"/>
                      <a:ext cx="2080385" cy="361669"/>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781450" ay="3370518" az="-652649"/>
                    <am3d:postTrans dx="0" dy="0" dz="0"/>
                  </am3d:trans>
                  <am3d:raster rName="Office3DRenderer" rVer="16.0.8326">
                    <am3d:blip r:embed="rId4"/>
                  </am3d:raster>
                  <am3d:objViewport viewportSz="21890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C34F535E-4BEE-D97D-53E3-95581EEA9CCB}"/>
                  </a:ext>
                </a:extLst>
              </p:cNvPr>
              <p:cNvPicPr>
                <a:picLocks noGrp="1" noRot="1" noChangeAspect="1" noMove="1" noResize="1" noEditPoints="1" noAdjustHandles="1" noChangeArrowheads="1" noChangeShapeType="1" noCrop="1"/>
              </p:cNvPicPr>
              <p:nvPr/>
            </p:nvPicPr>
            <p:blipFill>
              <a:blip r:embed="rId4"/>
              <a:stretch>
                <a:fillRect/>
              </a:stretch>
            </p:blipFill>
            <p:spPr>
              <a:xfrm>
                <a:off x="-2498391" y="3825649"/>
                <a:ext cx="2080385" cy="36166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59F04ED1-B804-50E0-29CE-C98D6254C966}"/>
                  </a:ext>
                </a:extLst>
              </p:cNvPr>
              <p:cNvGraphicFramePr>
                <a:graphicFrameLocks noChangeAspect="1"/>
              </p:cNvGraphicFramePr>
              <p:nvPr/>
            </p:nvGraphicFramePr>
            <p:xfrm>
              <a:off x="12566461" y="3825649"/>
              <a:ext cx="2786438" cy="770313"/>
            </p:xfrm>
            <a:graphic>
              <a:graphicData uri="http://schemas.microsoft.com/office/drawing/2017/model3d">
                <am3d:model3d r:embed="rId5">
                  <am3d:spPr>
                    <a:xfrm>
                      <a:off x="0" y="0"/>
                      <a:ext cx="2786438" cy="770313"/>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1190445" ay="4501742" az="-1153050"/>
                    <am3d:postTrans dx="0" dy="0" dz="0"/>
                  </am3d:trans>
                  <am3d:raster rName="Office3DRenderer" rVer="16.0.8326">
                    <am3d:blip r:embed="rId6"/>
                  </am3d:raster>
                  <am3d:objViewport viewportSz="29576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59F04ED1-B804-50E0-29CE-C98D6254C966}"/>
                  </a:ext>
                </a:extLst>
              </p:cNvPr>
              <p:cNvPicPr>
                <a:picLocks noGrp="1" noRot="1" noChangeAspect="1" noMove="1" noResize="1" noEditPoints="1" noAdjustHandles="1" noChangeArrowheads="1" noChangeShapeType="1" noCrop="1"/>
              </p:cNvPicPr>
              <p:nvPr/>
            </p:nvPicPr>
            <p:blipFill>
              <a:blip r:embed="rId6"/>
              <a:stretch>
                <a:fillRect/>
              </a:stretch>
            </p:blipFill>
            <p:spPr>
              <a:xfrm>
                <a:off x="12566461" y="3825649"/>
                <a:ext cx="2786438" cy="770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A55B35FE-CE75-A442-4EB5-02A833794C82}"/>
                  </a:ext>
                </a:extLst>
              </p:cNvPr>
              <p:cNvGraphicFramePr>
                <a:graphicFrameLocks noChangeAspect="1"/>
              </p:cNvGraphicFramePr>
              <p:nvPr>
                <p:extLst>
                  <p:ext uri="{D42A27DB-BD31-4B8C-83A1-F6EECF244321}">
                    <p14:modId xmlns:p14="http://schemas.microsoft.com/office/powerpoint/2010/main" val="3835809738"/>
                  </p:ext>
                </p:extLst>
              </p:nvPr>
            </p:nvGraphicFramePr>
            <p:xfrm>
              <a:off x="3067909" y="1544638"/>
              <a:ext cx="5514618" cy="4333594"/>
            </p:xfrm>
            <a:graphic>
              <a:graphicData uri="http://schemas.microsoft.com/office/drawing/2017/model3d">
                <am3d:model3d r:embed="rId7">
                  <am3d:spPr>
                    <a:xfrm>
                      <a:off x="0" y="0"/>
                      <a:ext cx="5514618" cy="4333594"/>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9621811" ay="-3461664" az="-9793081"/>
                    <am3d:postTrans dx="0" dy="0" dz="0"/>
                  </am3d:trans>
                  <am3d:raster rName="Office3DRenderer" rVer="16.0.8326">
                    <am3d:blip r:embed="rId8"/>
                  </am3d:raster>
                  <am3d:objViewport viewportSz="74575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A55B35FE-CE75-A442-4EB5-02A833794C82}"/>
                  </a:ext>
                </a:extLst>
              </p:cNvPr>
              <p:cNvPicPr>
                <a:picLocks noGrp="1" noRot="1" noChangeAspect="1" noMove="1" noResize="1" noEditPoints="1" noAdjustHandles="1" noChangeArrowheads="1" noChangeShapeType="1" noCrop="1"/>
              </p:cNvPicPr>
              <p:nvPr/>
            </p:nvPicPr>
            <p:blipFill>
              <a:blip r:embed="rId8"/>
              <a:stretch>
                <a:fillRect/>
              </a:stretch>
            </p:blipFill>
            <p:spPr>
              <a:xfrm>
                <a:off x="3067909" y="1544638"/>
                <a:ext cx="5514618" cy="4333594"/>
              </a:xfrm>
              <a:prstGeom prst="rect">
                <a:avLst/>
              </a:prstGeom>
            </p:spPr>
          </p:pic>
        </mc:Fallback>
      </mc:AlternateContent>
    </p:spTree>
    <p:extLst>
      <p:ext uri="{BB962C8B-B14F-4D97-AF65-F5344CB8AC3E}">
        <p14:creationId xmlns:p14="http://schemas.microsoft.com/office/powerpoint/2010/main" val="5173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0669-B583-0811-C3D7-83CA438BA0C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A61C6EF-32F7-3DDA-4868-D731F83813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0" y="-535488"/>
            <a:ext cx="3693815" cy="7468998"/>
          </a:xfrm>
          <a:prstGeom prst="rect">
            <a:avLst/>
          </a:prstGeom>
        </p:spPr>
      </p:pic>
      <p:sp>
        <p:nvSpPr>
          <p:cNvPr id="2" name="Title 1">
            <a:extLst>
              <a:ext uri="{FF2B5EF4-FFF2-40B4-BE49-F238E27FC236}">
                <a16:creationId xmlns:a16="http://schemas.microsoft.com/office/drawing/2014/main" id="{90A0DC93-14F9-C34C-3F68-3CC7886E7812}"/>
              </a:ext>
            </a:extLst>
          </p:cNvPr>
          <p:cNvSpPr>
            <a:spLocks noGrp="1"/>
          </p:cNvSpPr>
          <p:nvPr>
            <p:ph type="ctrTitle"/>
          </p:nvPr>
        </p:nvSpPr>
        <p:spPr>
          <a:xfrm>
            <a:off x="-418006" y="627721"/>
            <a:ext cx="11301915" cy="964038"/>
          </a:xfrm>
        </p:spPr>
        <p:txBody>
          <a:bodyPr>
            <a:normAutofit fontScale="90000"/>
          </a:bodyPr>
          <a:lstStyle/>
          <a:p>
            <a:r>
              <a:rPr lang="en-US" sz="8000" dirty="0">
                <a:solidFill>
                  <a:srgbClr val="9C0016"/>
                </a:solidFill>
                <a:latin typeface="Bahnschrift" panose="020B0502040204020203" pitchFamily="34" charset="0"/>
              </a:rPr>
              <a:t>ABSTRACT</a:t>
            </a:r>
            <a:endParaRPr lang="en-IN" sz="8000" dirty="0">
              <a:solidFill>
                <a:srgbClr val="9C0016"/>
              </a:solidFill>
              <a:latin typeface="Bahnschrift" panose="020B0502040204020203" pitchFamily="34" charset="0"/>
            </a:endParaRPr>
          </a:p>
        </p:txBody>
      </p:sp>
      <p:pic>
        <p:nvPicPr>
          <p:cNvPr id="7" name="Picture 6">
            <a:extLst>
              <a:ext uri="{FF2B5EF4-FFF2-40B4-BE49-F238E27FC236}">
                <a16:creationId xmlns:a16="http://schemas.microsoft.com/office/drawing/2014/main" id="{D761BBEE-06EF-F62D-FD26-B1C9DB1D3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535488"/>
            <a:ext cx="391815" cy="7468998"/>
          </a:xfrm>
          <a:prstGeom prst="rect">
            <a:avLst/>
          </a:prstGeom>
        </p:spPr>
      </p:pic>
      <p:sp>
        <p:nvSpPr>
          <p:cNvPr id="3" name="Subtitle 2">
            <a:extLst>
              <a:ext uri="{FF2B5EF4-FFF2-40B4-BE49-F238E27FC236}">
                <a16:creationId xmlns:a16="http://schemas.microsoft.com/office/drawing/2014/main" id="{8029629D-17C8-0B89-D516-5021AEFCFBC1}"/>
              </a:ext>
            </a:extLst>
          </p:cNvPr>
          <p:cNvSpPr>
            <a:spLocks noGrp="1"/>
          </p:cNvSpPr>
          <p:nvPr>
            <p:ph type="subTitle" idx="1"/>
          </p:nvPr>
        </p:nvSpPr>
        <p:spPr>
          <a:xfrm>
            <a:off x="438643" y="2025702"/>
            <a:ext cx="8315064" cy="1655762"/>
          </a:xfrm>
        </p:spPr>
        <p:txBody>
          <a:bodyPr>
            <a:noAutofit/>
          </a:bodyPr>
          <a:lstStyle/>
          <a:p>
            <a:pPr algn="l"/>
            <a:r>
              <a:rPr lang="en-IN" dirty="0">
                <a:latin typeface="Bahnschrift Light SemiCondensed" panose="020B0502040204020203" pitchFamily="34" charset="0"/>
              </a:rPr>
              <a:t>This project implements a real-time speed monitoring application using Object-Oriented Programming (OOP) principles in C++. The system is designed with modular classes to handle GPS data acquisition, speed calculation, and graphical rendering on a TFT display. Encapsulation and abstraction ensure a clear separation between data processing and display logic, improving maintainability and scalability. The ESP32 microcontroller serves as the runtime environment, while the software architecture focuses on efficient serial data parsing, smooth UI transitions, and robust handling of GPS connectivity states. The result is a responsive and visually appealing speedometer application that demonstrates the application of core C++ OOP concepts in an embedded environment.</a:t>
            </a:r>
            <a:endParaRPr lang="en-IN" dirty="0">
              <a:solidFill>
                <a:schemeClr val="bg1">
                  <a:lumMod val="85000"/>
                </a:schemeClr>
              </a:solidFill>
              <a:latin typeface="Bahnschrift Light SemiCondensed" panose="020B0502040204020203" pitchFamily="34" charset="0"/>
            </a:endParaRP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6D33E29B-30CF-7157-5613-B59AEBF67AB9}"/>
                  </a:ext>
                </a:extLst>
              </p:cNvPr>
              <p:cNvGraphicFramePr>
                <a:graphicFrameLocks noChangeAspect="1"/>
              </p:cNvGraphicFramePr>
              <p:nvPr>
                <p:extLst>
                  <p:ext uri="{D42A27DB-BD31-4B8C-83A1-F6EECF244321}">
                    <p14:modId xmlns:p14="http://schemas.microsoft.com/office/powerpoint/2010/main" val="122191390"/>
                  </p:ext>
                </p:extLst>
              </p:nvPr>
            </p:nvGraphicFramePr>
            <p:xfrm>
              <a:off x="-3481848" y="3732404"/>
              <a:ext cx="1851998" cy="186490"/>
            </p:xfrm>
            <a:graphic>
              <a:graphicData uri="http://schemas.microsoft.com/office/drawing/2017/model3d">
                <am3d:model3d r:embed="rId3">
                  <am3d:spPr>
                    <a:xfrm>
                      <a:off x="0" y="0"/>
                      <a:ext cx="1851998" cy="186490"/>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m3d:postTrans dx="0" dy="0" dz="0"/>
                  </am3d:trans>
                  <am3d:raster rName="Office3DRenderer" rVer="16.0.8326">
                    <am3d:blip r:embed="rId4"/>
                  </am3d:raster>
                  <am3d:objViewport viewportSz="27815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6D33E29B-30CF-7157-5613-B59AEBF67AB9}"/>
                  </a:ext>
                </a:extLst>
              </p:cNvPr>
              <p:cNvPicPr>
                <a:picLocks noGrp="1" noRot="1" noChangeAspect="1" noMove="1" noResize="1" noEditPoints="1" noAdjustHandles="1" noChangeArrowheads="1" noChangeShapeType="1" noCrop="1"/>
              </p:cNvPicPr>
              <p:nvPr/>
            </p:nvPicPr>
            <p:blipFill>
              <a:blip r:embed="rId4"/>
              <a:stretch>
                <a:fillRect/>
              </a:stretch>
            </p:blipFill>
            <p:spPr>
              <a:xfrm>
                <a:off x="-3481848" y="3732404"/>
                <a:ext cx="1851998" cy="1864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3D3211E0-00C7-0DCC-7F4D-C6FC6017E4B7}"/>
                  </a:ext>
                </a:extLst>
              </p:cNvPr>
              <p:cNvGraphicFramePr>
                <a:graphicFrameLocks noChangeAspect="1"/>
              </p:cNvGraphicFramePr>
              <p:nvPr>
                <p:extLst>
                  <p:ext uri="{D42A27DB-BD31-4B8C-83A1-F6EECF244321}">
                    <p14:modId xmlns:p14="http://schemas.microsoft.com/office/powerpoint/2010/main" val="4284084770"/>
                  </p:ext>
                </p:extLst>
              </p:nvPr>
            </p:nvGraphicFramePr>
            <p:xfrm>
              <a:off x="8470188" y="1128409"/>
              <a:ext cx="4534047" cy="4141205"/>
            </p:xfrm>
            <a:graphic>
              <a:graphicData uri="http://schemas.microsoft.com/office/drawing/2017/model3d">
                <am3d:model3d r:embed="rId5">
                  <am3d:spPr>
                    <a:xfrm>
                      <a:off x="0" y="0"/>
                      <a:ext cx="4534047" cy="4141205"/>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3219009" ay="-1833641" az="-2078465"/>
                    <am3d:postTrans dx="0" dy="0" dz="0"/>
                  </am3d:trans>
                  <am3d:raster rName="Office3DRenderer" rVer="16.0.8326">
                    <am3d:blip r:embed="rId6"/>
                  </am3d:raster>
                  <am3d:objViewport viewportSz="5090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3D3211E0-00C7-0DCC-7F4D-C6FC6017E4B7}"/>
                  </a:ext>
                </a:extLst>
              </p:cNvPr>
              <p:cNvPicPr>
                <a:picLocks noGrp="1" noRot="1" noChangeAspect="1" noMove="1" noResize="1" noEditPoints="1" noAdjustHandles="1" noChangeArrowheads="1" noChangeShapeType="1" noCrop="1"/>
              </p:cNvPicPr>
              <p:nvPr/>
            </p:nvPicPr>
            <p:blipFill>
              <a:blip r:embed="rId6"/>
              <a:stretch>
                <a:fillRect/>
              </a:stretch>
            </p:blipFill>
            <p:spPr>
              <a:xfrm>
                <a:off x="8470188" y="1128409"/>
                <a:ext cx="4534047" cy="414120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0E42EAF2-8BAB-EE51-15E9-FCE16085126A}"/>
                  </a:ext>
                </a:extLst>
              </p:cNvPr>
              <p:cNvGraphicFramePr>
                <a:graphicFrameLocks noChangeAspect="1"/>
              </p:cNvGraphicFramePr>
              <p:nvPr>
                <p:extLst>
                  <p:ext uri="{D42A27DB-BD31-4B8C-83A1-F6EECF244321}">
                    <p14:modId xmlns:p14="http://schemas.microsoft.com/office/powerpoint/2010/main" val="102669882"/>
                  </p:ext>
                </p:extLst>
              </p:nvPr>
            </p:nvGraphicFramePr>
            <p:xfrm>
              <a:off x="4596175" y="7599361"/>
              <a:ext cx="2225198" cy="1522504"/>
            </p:xfrm>
            <a:graphic>
              <a:graphicData uri="http://schemas.microsoft.com/office/drawing/2017/model3d">
                <am3d:model3d r:embed="rId7">
                  <am3d:spPr>
                    <a:xfrm>
                      <a:off x="0" y="0"/>
                      <a:ext cx="2225198" cy="1522504"/>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9211684" ay="4561559" az="9252531"/>
                    <am3d:postTrans dx="0" dy="0" dz="0"/>
                  </am3d:trans>
                  <am3d:raster rName="Office3DRenderer" rVer="16.0.8326">
                    <am3d:blip r:embed="rId8"/>
                  </am3d:raster>
                  <am3d:objViewport viewportSz="2920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0E42EAF2-8BAB-EE51-15E9-FCE16085126A}"/>
                  </a:ext>
                </a:extLst>
              </p:cNvPr>
              <p:cNvPicPr>
                <a:picLocks noGrp="1" noRot="1" noChangeAspect="1" noMove="1" noResize="1" noEditPoints="1" noAdjustHandles="1" noChangeArrowheads="1" noChangeShapeType="1" noCrop="1"/>
              </p:cNvPicPr>
              <p:nvPr/>
            </p:nvPicPr>
            <p:blipFill>
              <a:blip r:embed="rId8"/>
              <a:stretch>
                <a:fillRect/>
              </a:stretch>
            </p:blipFill>
            <p:spPr>
              <a:xfrm>
                <a:off x="4596175" y="7599361"/>
                <a:ext cx="2225198" cy="1522504"/>
              </a:xfrm>
              <a:prstGeom prst="rect">
                <a:avLst/>
              </a:prstGeom>
            </p:spPr>
          </p:pic>
        </mc:Fallback>
      </mc:AlternateContent>
    </p:spTree>
    <p:extLst>
      <p:ext uri="{BB962C8B-B14F-4D97-AF65-F5344CB8AC3E}">
        <p14:creationId xmlns:p14="http://schemas.microsoft.com/office/powerpoint/2010/main" val="188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B664E-5F62-54A3-48D0-F2EE4BF37EA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0536CF-43D1-B40D-4B62-5D396D09E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96902"/>
            <a:ext cx="12583815" cy="2536608"/>
          </a:xfrm>
          <a:prstGeom prst="rect">
            <a:avLst/>
          </a:prstGeom>
        </p:spPr>
      </p:pic>
      <p:sp>
        <p:nvSpPr>
          <p:cNvPr id="2" name="Title 1">
            <a:extLst>
              <a:ext uri="{FF2B5EF4-FFF2-40B4-BE49-F238E27FC236}">
                <a16:creationId xmlns:a16="http://schemas.microsoft.com/office/drawing/2014/main" id="{EB139DB3-EAE3-0E66-58BA-A6A9B7E7D2FC}"/>
              </a:ext>
            </a:extLst>
          </p:cNvPr>
          <p:cNvSpPr>
            <a:spLocks noGrp="1"/>
          </p:cNvSpPr>
          <p:nvPr>
            <p:ph type="ctrTitle"/>
          </p:nvPr>
        </p:nvSpPr>
        <p:spPr>
          <a:xfrm>
            <a:off x="1281900" y="345166"/>
            <a:ext cx="11301915" cy="964038"/>
          </a:xfrm>
        </p:spPr>
        <p:txBody>
          <a:bodyPr>
            <a:normAutofit fontScale="90000"/>
          </a:bodyPr>
          <a:lstStyle/>
          <a:p>
            <a:r>
              <a:rPr lang="en-US" sz="8000" dirty="0">
                <a:solidFill>
                  <a:srgbClr val="9C0016"/>
                </a:solidFill>
                <a:latin typeface="Bahnschrift" panose="020B0502040204020203" pitchFamily="34" charset="0"/>
              </a:rPr>
              <a:t>Problem</a:t>
            </a:r>
            <a:endParaRPr lang="en-IN" sz="8000" dirty="0">
              <a:solidFill>
                <a:srgbClr val="9C0016"/>
              </a:solidFill>
              <a:latin typeface="Bahnschrift" panose="020B0502040204020203" pitchFamily="34" charset="0"/>
            </a:endParaRPr>
          </a:p>
        </p:txBody>
      </p:sp>
      <p:pic>
        <p:nvPicPr>
          <p:cNvPr id="7" name="Picture 6">
            <a:extLst>
              <a:ext uri="{FF2B5EF4-FFF2-40B4-BE49-F238E27FC236}">
                <a16:creationId xmlns:a16="http://schemas.microsoft.com/office/drawing/2014/main" id="{BB118977-A935-F2A4-1CAE-1D9617927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535488"/>
            <a:ext cx="391815" cy="7468998"/>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A6AE86C2-003E-2669-B8B5-C816AFFD9352}"/>
                  </a:ext>
                </a:extLst>
              </p:cNvPr>
              <p:cNvGraphicFramePr>
                <a:graphicFrameLocks noChangeAspect="1"/>
              </p:cNvGraphicFramePr>
              <p:nvPr/>
            </p:nvGraphicFramePr>
            <p:xfrm>
              <a:off x="-3481848" y="3732404"/>
              <a:ext cx="1851998" cy="186490"/>
            </p:xfrm>
            <a:graphic>
              <a:graphicData uri="http://schemas.microsoft.com/office/drawing/2017/model3d">
                <am3d:model3d r:embed="rId3">
                  <am3d:spPr>
                    <a:xfrm>
                      <a:off x="0" y="0"/>
                      <a:ext cx="1851998" cy="186490"/>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m3d:postTrans dx="0" dy="0" dz="0"/>
                  </am3d:trans>
                  <am3d:raster rName="Office3DRenderer" rVer="16.0.8326">
                    <am3d:blip r:embed="rId4"/>
                  </am3d:raster>
                  <am3d:objViewport viewportSz="27815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A6AE86C2-003E-2669-B8B5-C816AFFD9352}"/>
                  </a:ext>
                </a:extLst>
              </p:cNvPr>
              <p:cNvPicPr>
                <a:picLocks noGrp="1" noRot="1" noChangeAspect="1" noMove="1" noResize="1" noEditPoints="1" noAdjustHandles="1" noChangeArrowheads="1" noChangeShapeType="1" noCrop="1"/>
              </p:cNvPicPr>
              <p:nvPr/>
            </p:nvPicPr>
            <p:blipFill>
              <a:blip r:embed="rId4"/>
              <a:stretch>
                <a:fillRect/>
              </a:stretch>
            </p:blipFill>
            <p:spPr>
              <a:xfrm>
                <a:off x="-3481848" y="3732404"/>
                <a:ext cx="1851998" cy="1864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B9B73334-0FB1-589A-DF40-7FE7E91D5745}"/>
                  </a:ext>
                </a:extLst>
              </p:cNvPr>
              <p:cNvGraphicFramePr>
                <a:graphicFrameLocks noChangeAspect="1"/>
              </p:cNvGraphicFramePr>
              <p:nvPr>
                <p:extLst>
                  <p:ext uri="{D42A27DB-BD31-4B8C-83A1-F6EECF244321}">
                    <p14:modId xmlns:p14="http://schemas.microsoft.com/office/powerpoint/2010/main" val="1297014532"/>
                  </p:ext>
                </p:extLst>
              </p:nvPr>
            </p:nvGraphicFramePr>
            <p:xfrm>
              <a:off x="12720108" y="2691491"/>
              <a:ext cx="2570759" cy="2268316"/>
            </p:xfrm>
            <a:graphic>
              <a:graphicData uri="http://schemas.microsoft.com/office/drawing/2017/model3d">
                <am3d:model3d r:embed="rId5">
                  <am3d:spPr>
                    <a:xfrm>
                      <a:off x="0" y="0"/>
                      <a:ext cx="2570759" cy="2268316"/>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2674497" ay="1907622" az="-1646042"/>
                    <am3d:postTrans dx="0" dy="0" dz="0"/>
                  </am3d:trans>
                  <am3d:raster rName="Office3DRenderer" rVer="16.0.8326">
                    <am3d:blip r:embed="rId6"/>
                  </am3d:raster>
                  <am3d:objViewport viewportSz="29964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B9B73334-0FB1-589A-DF40-7FE7E91D5745}"/>
                  </a:ext>
                </a:extLst>
              </p:cNvPr>
              <p:cNvPicPr>
                <a:picLocks noGrp="1" noRot="1" noChangeAspect="1" noMove="1" noResize="1" noEditPoints="1" noAdjustHandles="1" noChangeArrowheads="1" noChangeShapeType="1" noCrop="1"/>
              </p:cNvPicPr>
              <p:nvPr/>
            </p:nvPicPr>
            <p:blipFill>
              <a:blip r:embed="rId6"/>
              <a:stretch>
                <a:fillRect/>
              </a:stretch>
            </p:blipFill>
            <p:spPr>
              <a:xfrm>
                <a:off x="12720108" y="2691491"/>
                <a:ext cx="2570759" cy="226831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E123E6D8-EE85-1861-AA9D-383F70AD0BC1}"/>
                  </a:ext>
                </a:extLst>
              </p:cNvPr>
              <p:cNvGraphicFramePr>
                <a:graphicFrameLocks noChangeAspect="1"/>
              </p:cNvGraphicFramePr>
              <p:nvPr>
                <p:extLst>
                  <p:ext uri="{D42A27DB-BD31-4B8C-83A1-F6EECF244321}">
                    <p14:modId xmlns:p14="http://schemas.microsoft.com/office/powerpoint/2010/main" val="2183776331"/>
                  </p:ext>
                </p:extLst>
              </p:nvPr>
            </p:nvGraphicFramePr>
            <p:xfrm>
              <a:off x="-350193" y="-374833"/>
              <a:ext cx="5302287" cy="12080077"/>
            </p:xfrm>
            <a:graphic>
              <a:graphicData uri="http://schemas.microsoft.com/office/drawing/2017/model3d">
                <am3d:model3d r:embed="rId7">
                  <am3d:spPr>
                    <a:xfrm>
                      <a:off x="0" y="0"/>
                      <a:ext cx="5302287" cy="12080077"/>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7915986" ay="-250056" az="-10522470"/>
                    <am3d:postTrans dx="0" dy="0" dz="0"/>
                  </am3d:trans>
                  <am3d:raster rName="Office3DRenderer" rVer="16.0.8326">
                    <am3d:blip r:embed="rId8"/>
                  </am3d:raster>
                  <am3d:objViewport viewportSz="1485973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E123E6D8-EE85-1861-AA9D-383F70AD0BC1}"/>
                  </a:ext>
                </a:extLst>
              </p:cNvPr>
              <p:cNvPicPr>
                <a:picLocks noGrp="1" noRot="1" noChangeAspect="1" noMove="1" noResize="1" noEditPoints="1" noAdjustHandles="1" noChangeArrowheads="1" noChangeShapeType="1" noCrop="1"/>
              </p:cNvPicPr>
              <p:nvPr/>
            </p:nvPicPr>
            <p:blipFill>
              <a:blip r:embed="rId8"/>
              <a:stretch>
                <a:fillRect/>
              </a:stretch>
            </p:blipFill>
            <p:spPr>
              <a:xfrm>
                <a:off x="-350193" y="-374833"/>
                <a:ext cx="5302287" cy="12080077"/>
              </a:xfrm>
              <a:prstGeom prst="rect">
                <a:avLst/>
              </a:prstGeom>
            </p:spPr>
          </p:pic>
        </mc:Fallback>
      </mc:AlternateContent>
      <p:sp>
        <p:nvSpPr>
          <p:cNvPr id="6" name="TextBox 5">
            <a:extLst>
              <a:ext uri="{FF2B5EF4-FFF2-40B4-BE49-F238E27FC236}">
                <a16:creationId xmlns:a16="http://schemas.microsoft.com/office/drawing/2014/main" id="{84569843-158C-8456-737F-372C4EA8CC63}"/>
              </a:ext>
            </a:extLst>
          </p:cNvPr>
          <p:cNvSpPr txBox="1"/>
          <p:nvPr/>
        </p:nvSpPr>
        <p:spPr>
          <a:xfrm>
            <a:off x="4952094" y="1450404"/>
            <a:ext cx="7239905" cy="3139321"/>
          </a:xfrm>
          <a:prstGeom prst="rect">
            <a:avLst/>
          </a:prstGeom>
          <a:noFill/>
        </p:spPr>
        <p:txBody>
          <a:bodyPr wrap="square" rtlCol="0">
            <a:spAutoFit/>
          </a:bodyPr>
          <a:lstStyle/>
          <a:p>
            <a:r>
              <a:rPr lang="en-IN" dirty="0">
                <a:solidFill>
                  <a:schemeClr val="tx1">
                    <a:lumMod val="65000"/>
                    <a:lumOff val="35000"/>
                  </a:schemeClr>
                </a:solidFill>
                <a:latin typeface="Bahnschrift Light Condensed" panose="020B0502040204020203" pitchFamily="34" charset="0"/>
              </a:rPr>
              <a:t>Problem Statement:</a:t>
            </a:r>
          </a:p>
          <a:p>
            <a:r>
              <a:rPr lang="en-IN" dirty="0">
                <a:solidFill>
                  <a:schemeClr val="tx1">
                    <a:lumMod val="65000"/>
                    <a:lumOff val="35000"/>
                  </a:schemeClr>
                </a:solidFill>
                <a:latin typeface="Bahnschrift Light Condensed" panose="020B0502040204020203" pitchFamily="34" charset="0"/>
              </a:rPr>
              <a:t>- Traditional mechanical speedometers are prone to wear and tear over time.</a:t>
            </a:r>
          </a:p>
          <a:p>
            <a:r>
              <a:rPr lang="en-IN" dirty="0">
                <a:solidFill>
                  <a:schemeClr val="tx1">
                    <a:lumMod val="65000"/>
                    <a:lumOff val="35000"/>
                  </a:schemeClr>
                </a:solidFill>
                <a:latin typeface="Bahnschrift Light Condensed" panose="020B0502040204020203" pitchFamily="34" charset="0"/>
              </a:rPr>
              <a:t>- Repair and recalibration require manual intervention, increasing maintenance time and cost.</a:t>
            </a:r>
          </a:p>
          <a:p>
            <a:r>
              <a:rPr lang="en-IN" dirty="0">
                <a:solidFill>
                  <a:schemeClr val="tx1">
                    <a:lumMod val="65000"/>
                    <a:lumOff val="35000"/>
                  </a:schemeClr>
                </a:solidFill>
                <a:latin typeface="Bahnschrift Light Condensed" panose="020B0502040204020203" pitchFamily="34" charset="0"/>
              </a:rPr>
              <a:t>- Manufacturing cost increases due to complex mechanical parts.</a:t>
            </a:r>
          </a:p>
          <a:p>
            <a:r>
              <a:rPr lang="en-IN" dirty="0">
                <a:solidFill>
                  <a:schemeClr val="tx1">
                    <a:lumMod val="65000"/>
                    <a:lumOff val="35000"/>
                  </a:schemeClr>
                </a:solidFill>
                <a:latin typeface="Bahnschrift Light Condensed" panose="020B0502040204020203" pitchFamily="34" charset="0"/>
              </a:rPr>
              <a:t>- Accuracy decreases over time due to component degradation or wheel size changes.</a:t>
            </a:r>
          </a:p>
          <a:p>
            <a:r>
              <a:rPr lang="en-IN" dirty="0">
                <a:solidFill>
                  <a:schemeClr val="tx1">
                    <a:lumMod val="65000"/>
                    <a:lumOff val="35000"/>
                  </a:schemeClr>
                </a:solidFill>
                <a:latin typeface="Bahnschrift Light Condensed" panose="020B0502040204020203" pitchFamily="34" charset="0"/>
              </a:rPr>
              <a:t>- Cannot provide extra information like GPS coordinates, satellite status, or signal strength.</a:t>
            </a:r>
          </a:p>
          <a:p>
            <a:r>
              <a:rPr lang="en-IN" dirty="0">
                <a:solidFill>
                  <a:schemeClr val="tx1">
                    <a:lumMod val="65000"/>
                    <a:lumOff val="35000"/>
                  </a:schemeClr>
                </a:solidFill>
                <a:latin typeface="Bahnschrift Light Condensed" panose="020B0502040204020203" pitchFamily="34" charset="0"/>
              </a:rPr>
              <a:t>- Performance is affected by environmental factors such as wheel slip or terrain.</a:t>
            </a:r>
          </a:p>
          <a:p>
            <a:r>
              <a:rPr lang="en-IN" dirty="0">
                <a:solidFill>
                  <a:schemeClr val="tx1">
                    <a:lumMod val="65000"/>
                    <a:lumOff val="35000"/>
                  </a:schemeClr>
                </a:solidFill>
                <a:latin typeface="Bahnschrift Light Condensed" panose="020B0502040204020203" pitchFamily="34" charset="0"/>
              </a:rPr>
              <a:t>- These limitations led to the development of a GPS-based digital speedometer with higher accuracy, reliability, and additional real-time data.</a:t>
            </a:r>
          </a:p>
          <a:p>
            <a:endParaRPr lang="en-IN" dirty="0">
              <a:solidFill>
                <a:schemeClr val="tx1">
                  <a:lumMod val="65000"/>
                  <a:lumOff val="35000"/>
                </a:schemeClr>
              </a:solidFill>
              <a:latin typeface="Bahnschrift Light Condensed" panose="020B0502040204020203" pitchFamily="34" charset="0"/>
            </a:endParaRPr>
          </a:p>
        </p:txBody>
      </p:sp>
    </p:spTree>
    <p:extLst>
      <p:ext uri="{BB962C8B-B14F-4D97-AF65-F5344CB8AC3E}">
        <p14:creationId xmlns:p14="http://schemas.microsoft.com/office/powerpoint/2010/main" val="2349287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1C672-F2B9-52B7-1F63-E499CC6FC78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ED8130A-F033-F9DB-2F09-FD53FB8EB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546100" y="-374834"/>
            <a:ext cx="13129915" cy="4771735"/>
          </a:xfrm>
          <a:prstGeom prst="rect">
            <a:avLst/>
          </a:prstGeom>
        </p:spPr>
      </p:pic>
      <p:sp>
        <p:nvSpPr>
          <p:cNvPr id="2" name="Title 1">
            <a:extLst>
              <a:ext uri="{FF2B5EF4-FFF2-40B4-BE49-F238E27FC236}">
                <a16:creationId xmlns:a16="http://schemas.microsoft.com/office/drawing/2014/main" id="{B754B6C8-BDF4-E394-1D4E-8DF082908734}"/>
              </a:ext>
            </a:extLst>
          </p:cNvPr>
          <p:cNvSpPr>
            <a:spLocks noGrp="1"/>
          </p:cNvSpPr>
          <p:nvPr>
            <p:ph type="ctrTitle"/>
          </p:nvPr>
        </p:nvSpPr>
        <p:spPr>
          <a:xfrm>
            <a:off x="0" y="413016"/>
            <a:ext cx="11301915" cy="964038"/>
          </a:xfrm>
        </p:spPr>
        <p:txBody>
          <a:bodyPr>
            <a:normAutofit fontScale="90000"/>
          </a:bodyPr>
          <a:lstStyle/>
          <a:p>
            <a:r>
              <a:rPr lang="en-IN" sz="8000" dirty="0">
                <a:solidFill>
                  <a:schemeClr val="bg1">
                    <a:lumMod val="85000"/>
                  </a:schemeClr>
                </a:solidFill>
                <a:latin typeface="Bahnschrift" panose="020B0502040204020203" pitchFamily="34" charset="0"/>
              </a:rPr>
              <a:t>Objection and Solution</a:t>
            </a:r>
          </a:p>
        </p:txBody>
      </p:sp>
      <p:pic>
        <p:nvPicPr>
          <p:cNvPr id="7" name="Picture 6">
            <a:extLst>
              <a:ext uri="{FF2B5EF4-FFF2-40B4-BE49-F238E27FC236}">
                <a16:creationId xmlns:a16="http://schemas.microsoft.com/office/drawing/2014/main" id="{2FA63CB1-2A77-42B4-3910-CC26AA5B0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535488"/>
            <a:ext cx="391815" cy="7468998"/>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3708E473-B535-BCFA-C7F5-6BECB72825E4}"/>
                  </a:ext>
                </a:extLst>
              </p:cNvPr>
              <p:cNvGraphicFramePr>
                <a:graphicFrameLocks noChangeAspect="1"/>
              </p:cNvGraphicFramePr>
              <p:nvPr/>
            </p:nvGraphicFramePr>
            <p:xfrm>
              <a:off x="-3481848" y="3732404"/>
              <a:ext cx="1851998" cy="186490"/>
            </p:xfrm>
            <a:graphic>
              <a:graphicData uri="http://schemas.microsoft.com/office/drawing/2017/model3d">
                <am3d:model3d r:embed="rId3">
                  <am3d:spPr>
                    <a:xfrm>
                      <a:off x="0" y="0"/>
                      <a:ext cx="1851998" cy="186490"/>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m3d:postTrans dx="0" dy="0" dz="0"/>
                  </am3d:trans>
                  <am3d:raster rName="Office3DRenderer" rVer="16.0.8326">
                    <am3d:blip r:embed="rId4"/>
                  </am3d:raster>
                  <am3d:objViewport viewportSz="27815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3708E473-B535-BCFA-C7F5-6BECB72825E4}"/>
                  </a:ext>
                </a:extLst>
              </p:cNvPr>
              <p:cNvPicPr>
                <a:picLocks noGrp="1" noRot="1" noChangeAspect="1" noMove="1" noResize="1" noEditPoints="1" noAdjustHandles="1" noChangeArrowheads="1" noChangeShapeType="1" noCrop="1"/>
              </p:cNvPicPr>
              <p:nvPr/>
            </p:nvPicPr>
            <p:blipFill>
              <a:blip r:embed="rId4"/>
              <a:stretch>
                <a:fillRect/>
              </a:stretch>
            </p:blipFill>
            <p:spPr>
              <a:xfrm>
                <a:off x="-3481848" y="3732404"/>
                <a:ext cx="1851998" cy="1864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831152A6-F5D0-838E-104F-5E4435FA32E7}"/>
                  </a:ext>
                </a:extLst>
              </p:cNvPr>
              <p:cNvGraphicFramePr>
                <a:graphicFrameLocks noChangeAspect="1"/>
              </p:cNvGraphicFramePr>
              <p:nvPr/>
            </p:nvGraphicFramePr>
            <p:xfrm>
              <a:off x="12720108" y="2691491"/>
              <a:ext cx="2570759" cy="2268316"/>
            </p:xfrm>
            <a:graphic>
              <a:graphicData uri="http://schemas.microsoft.com/office/drawing/2017/model3d">
                <am3d:model3d r:embed="rId5">
                  <am3d:spPr>
                    <a:xfrm>
                      <a:off x="0" y="0"/>
                      <a:ext cx="2570759" cy="2268316"/>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2674497" ay="1907622" az="-1646042"/>
                    <am3d:postTrans dx="0" dy="0" dz="0"/>
                  </am3d:trans>
                  <am3d:raster rName="Office3DRenderer" rVer="16.0.8326">
                    <am3d:blip r:embed="rId6"/>
                  </am3d:raster>
                  <am3d:objViewport viewportSz="29964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831152A6-F5D0-838E-104F-5E4435FA32E7}"/>
                  </a:ext>
                </a:extLst>
              </p:cNvPr>
              <p:cNvPicPr>
                <a:picLocks noGrp="1" noRot="1" noChangeAspect="1" noMove="1" noResize="1" noEditPoints="1" noAdjustHandles="1" noChangeArrowheads="1" noChangeShapeType="1" noCrop="1"/>
              </p:cNvPicPr>
              <p:nvPr/>
            </p:nvPicPr>
            <p:blipFill>
              <a:blip r:embed="rId6"/>
              <a:stretch>
                <a:fillRect/>
              </a:stretch>
            </p:blipFill>
            <p:spPr>
              <a:xfrm>
                <a:off x="12720108" y="2691491"/>
                <a:ext cx="2570759" cy="226831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B3B84BB-95AE-E125-6DB4-891A5AD4EA76}"/>
                  </a:ext>
                </a:extLst>
              </p:cNvPr>
              <p:cNvGraphicFramePr>
                <a:graphicFrameLocks noChangeAspect="1"/>
              </p:cNvGraphicFramePr>
              <p:nvPr>
                <p:extLst>
                  <p:ext uri="{D42A27DB-BD31-4B8C-83A1-F6EECF244321}">
                    <p14:modId xmlns:p14="http://schemas.microsoft.com/office/powerpoint/2010/main" val="1923536365"/>
                  </p:ext>
                </p:extLst>
              </p:nvPr>
            </p:nvGraphicFramePr>
            <p:xfrm>
              <a:off x="2858313" y="2164902"/>
              <a:ext cx="6475374" cy="5827837"/>
            </p:xfrm>
            <a:graphic>
              <a:graphicData uri="http://schemas.microsoft.com/office/drawing/2017/model3d">
                <am3d:model3d r:embed="rId7">
                  <am3d:spPr>
                    <a:xfrm>
                      <a:off x="0" y="0"/>
                      <a:ext cx="6475374" cy="5827837"/>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9925248" ay="2790613" az="10158846"/>
                    <am3d:postTrans dx="0" dy="0" dz="0"/>
                  </am3d:trans>
                  <am3d:raster rName="Office3DRenderer" rVer="16.0.8326">
                    <am3d:blip r:embed="rId8"/>
                  </am3d:raster>
                  <am3d:objViewport viewportSz="94845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B3B84BB-95AE-E125-6DB4-891A5AD4EA76}"/>
                  </a:ext>
                </a:extLst>
              </p:cNvPr>
              <p:cNvPicPr>
                <a:picLocks noGrp="1" noRot="1" noChangeAspect="1" noMove="1" noResize="1" noEditPoints="1" noAdjustHandles="1" noChangeArrowheads="1" noChangeShapeType="1" noCrop="1"/>
              </p:cNvPicPr>
              <p:nvPr/>
            </p:nvPicPr>
            <p:blipFill>
              <a:blip r:embed="rId8"/>
              <a:stretch>
                <a:fillRect/>
              </a:stretch>
            </p:blipFill>
            <p:spPr>
              <a:xfrm>
                <a:off x="2858313" y="2164902"/>
                <a:ext cx="6475374" cy="5827837"/>
              </a:xfrm>
              <a:prstGeom prst="rect">
                <a:avLst/>
              </a:prstGeom>
            </p:spPr>
          </p:pic>
        </mc:Fallback>
      </mc:AlternateContent>
      <p:sp>
        <p:nvSpPr>
          <p:cNvPr id="6" name="TextBox 5">
            <a:extLst>
              <a:ext uri="{FF2B5EF4-FFF2-40B4-BE49-F238E27FC236}">
                <a16:creationId xmlns:a16="http://schemas.microsoft.com/office/drawing/2014/main" id="{C1D842AF-C93E-71D2-EADA-F743301C91E9}"/>
              </a:ext>
            </a:extLst>
          </p:cNvPr>
          <p:cNvSpPr txBox="1"/>
          <p:nvPr/>
        </p:nvSpPr>
        <p:spPr>
          <a:xfrm>
            <a:off x="16255094" y="4795811"/>
            <a:ext cx="7239905" cy="3139321"/>
          </a:xfrm>
          <a:prstGeom prst="rect">
            <a:avLst/>
          </a:prstGeom>
          <a:noFill/>
        </p:spPr>
        <p:txBody>
          <a:bodyPr wrap="square" rtlCol="0">
            <a:spAutoFit/>
          </a:bodyPr>
          <a:lstStyle/>
          <a:p>
            <a:r>
              <a:rPr lang="en-IN" dirty="0">
                <a:solidFill>
                  <a:schemeClr val="tx1">
                    <a:lumMod val="65000"/>
                    <a:lumOff val="35000"/>
                  </a:schemeClr>
                </a:solidFill>
                <a:latin typeface="Bahnschrift Light Condensed" panose="020B0502040204020203" pitchFamily="34" charset="0"/>
              </a:rPr>
              <a:t>Problem Statement:</a:t>
            </a:r>
          </a:p>
          <a:p>
            <a:r>
              <a:rPr lang="en-IN" dirty="0">
                <a:solidFill>
                  <a:schemeClr val="tx1">
                    <a:lumMod val="65000"/>
                    <a:lumOff val="35000"/>
                  </a:schemeClr>
                </a:solidFill>
                <a:latin typeface="Bahnschrift Light Condensed" panose="020B0502040204020203" pitchFamily="34" charset="0"/>
              </a:rPr>
              <a:t>- Traditional mechanical speedometers are prone to wear and tear over time.</a:t>
            </a:r>
          </a:p>
          <a:p>
            <a:r>
              <a:rPr lang="en-IN" dirty="0">
                <a:solidFill>
                  <a:schemeClr val="tx1">
                    <a:lumMod val="65000"/>
                    <a:lumOff val="35000"/>
                  </a:schemeClr>
                </a:solidFill>
                <a:latin typeface="Bahnschrift Light Condensed" panose="020B0502040204020203" pitchFamily="34" charset="0"/>
              </a:rPr>
              <a:t>- Repair and recalibration require manual intervention, increasing maintenance time and cost.</a:t>
            </a:r>
          </a:p>
          <a:p>
            <a:r>
              <a:rPr lang="en-IN" dirty="0">
                <a:solidFill>
                  <a:schemeClr val="tx1">
                    <a:lumMod val="65000"/>
                    <a:lumOff val="35000"/>
                  </a:schemeClr>
                </a:solidFill>
                <a:latin typeface="Bahnschrift Light Condensed" panose="020B0502040204020203" pitchFamily="34" charset="0"/>
              </a:rPr>
              <a:t>- Manufacturing cost increases due to complex mechanical parts.</a:t>
            </a:r>
          </a:p>
          <a:p>
            <a:r>
              <a:rPr lang="en-IN" dirty="0">
                <a:solidFill>
                  <a:schemeClr val="tx1">
                    <a:lumMod val="65000"/>
                    <a:lumOff val="35000"/>
                  </a:schemeClr>
                </a:solidFill>
                <a:latin typeface="Bahnschrift Light Condensed" panose="020B0502040204020203" pitchFamily="34" charset="0"/>
              </a:rPr>
              <a:t>- Accuracy decreases over time due to component degradation or wheel size changes.</a:t>
            </a:r>
          </a:p>
          <a:p>
            <a:r>
              <a:rPr lang="en-IN" dirty="0">
                <a:solidFill>
                  <a:schemeClr val="tx1">
                    <a:lumMod val="65000"/>
                    <a:lumOff val="35000"/>
                  </a:schemeClr>
                </a:solidFill>
                <a:latin typeface="Bahnschrift Light Condensed" panose="020B0502040204020203" pitchFamily="34" charset="0"/>
              </a:rPr>
              <a:t>- Cannot provide extra information like GPS coordinates, satellite status, or signal strength.</a:t>
            </a:r>
          </a:p>
          <a:p>
            <a:r>
              <a:rPr lang="en-IN" dirty="0">
                <a:solidFill>
                  <a:schemeClr val="tx1">
                    <a:lumMod val="65000"/>
                    <a:lumOff val="35000"/>
                  </a:schemeClr>
                </a:solidFill>
                <a:latin typeface="Bahnschrift Light Condensed" panose="020B0502040204020203" pitchFamily="34" charset="0"/>
              </a:rPr>
              <a:t>- Performance is affected by environmental factors such as wheel slip or terrain.</a:t>
            </a:r>
          </a:p>
          <a:p>
            <a:r>
              <a:rPr lang="en-IN" dirty="0">
                <a:solidFill>
                  <a:schemeClr val="tx1">
                    <a:lumMod val="65000"/>
                    <a:lumOff val="35000"/>
                  </a:schemeClr>
                </a:solidFill>
                <a:latin typeface="Bahnschrift Light Condensed" panose="020B0502040204020203" pitchFamily="34" charset="0"/>
              </a:rPr>
              <a:t>- These limitations led to the development of a GPS-based digital speedometer with higher accuracy, reliability, and additional real-time data.</a:t>
            </a:r>
          </a:p>
          <a:p>
            <a:endParaRPr lang="en-IN" dirty="0">
              <a:solidFill>
                <a:schemeClr val="tx1">
                  <a:lumMod val="65000"/>
                  <a:lumOff val="35000"/>
                </a:schemeClr>
              </a:solidFill>
              <a:latin typeface="Bahnschrift Light Condensed" panose="020B0502040204020203" pitchFamily="34" charset="0"/>
            </a:endParaRPr>
          </a:p>
        </p:txBody>
      </p:sp>
      <p:sp>
        <p:nvSpPr>
          <p:cNvPr id="3" name="TextBox 2">
            <a:extLst>
              <a:ext uri="{FF2B5EF4-FFF2-40B4-BE49-F238E27FC236}">
                <a16:creationId xmlns:a16="http://schemas.microsoft.com/office/drawing/2014/main" id="{59229B8C-5B6E-9759-1E40-5A732E4C2427}"/>
              </a:ext>
            </a:extLst>
          </p:cNvPr>
          <p:cNvSpPr txBox="1"/>
          <p:nvPr/>
        </p:nvSpPr>
        <p:spPr>
          <a:xfrm>
            <a:off x="1051271" y="2226331"/>
            <a:ext cx="4089400" cy="1569660"/>
          </a:xfrm>
          <a:prstGeom prst="rect">
            <a:avLst/>
          </a:prstGeom>
          <a:noFill/>
        </p:spPr>
        <p:txBody>
          <a:bodyPr wrap="square" rtlCol="0">
            <a:spAutoFit/>
          </a:bodyPr>
          <a:lstStyle/>
          <a:p>
            <a:pPr marL="342900" indent="-342900">
              <a:buFont typeface="Arial" panose="020B0604020202020204" pitchFamily="34" charset="0"/>
              <a:buChar char="•"/>
            </a:pPr>
            <a:r>
              <a:rPr lang="en-IN" sz="2400" dirty="0">
                <a:solidFill>
                  <a:schemeClr val="bg1">
                    <a:lumMod val="85000"/>
                  </a:schemeClr>
                </a:solidFill>
                <a:latin typeface="Bahnschrift Condensed" panose="020B0502040204020203" pitchFamily="34" charset="0"/>
              </a:rPr>
              <a:t>Speedometers can be wrong.</a:t>
            </a:r>
          </a:p>
          <a:p>
            <a:pPr marL="342900" indent="-342900">
              <a:buFont typeface="Arial" panose="020B0604020202020204" pitchFamily="34" charset="0"/>
              <a:buChar char="•"/>
            </a:pPr>
            <a:r>
              <a:rPr lang="en-IN" sz="2400" dirty="0">
                <a:solidFill>
                  <a:schemeClr val="bg1">
                    <a:lumMod val="85000"/>
                  </a:schemeClr>
                </a:solidFill>
                <a:latin typeface="Bahnschrift Condensed" panose="020B0502040204020203" pitchFamily="34" charset="0"/>
              </a:rPr>
              <a:t>Tires affect speed reading.</a:t>
            </a:r>
          </a:p>
          <a:p>
            <a:pPr marL="342900" indent="-342900">
              <a:buFont typeface="Arial" panose="020B0604020202020204" pitchFamily="34" charset="0"/>
              <a:buChar char="•"/>
            </a:pPr>
            <a:r>
              <a:rPr lang="en-IN" sz="2400" dirty="0">
                <a:solidFill>
                  <a:schemeClr val="bg1">
                    <a:lumMod val="85000"/>
                  </a:schemeClr>
                </a:solidFill>
                <a:latin typeface="Bahnschrift Condensed" panose="020B0502040204020203" pitchFamily="34" charset="0"/>
              </a:rPr>
              <a:t>Sensors may fail.</a:t>
            </a:r>
          </a:p>
          <a:p>
            <a:pPr marL="342900" indent="-342900">
              <a:buFont typeface="Arial" panose="020B0604020202020204" pitchFamily="34" charset="0"/>
              <a:buChar char="•"/>
            </a:pPr>
            <a:r>
              <a:rPr lang="en-IN" sz="2400" dirty="0">
                <a:solidFill>
                  <a:schemeClr val="bg1">
                    <a:lumMod val="85000"/>
                  </a:schemeClr>
                </a:solidFill>
                <a:latin typeface="Bahnschrift Condensed" panose="020B0502040204020203" pitchFamily="34" charset="0"/>
              </a:rPr>
              <a:t>GPS speedometers look basic.</a:t>
            </a:r>
          </a:p>
        </p:txBody>
      </p:sp>
      <p:sp>
        <p:nvSpPr>
          <p:cNvPr id="9" name="TextBox 8">
            <a:extLst>
              <a:ext uri="{FF2B5EF4-FFF2-40B4-BE49-F238E27FC236}">
                <a16:creationId xmlns:a16="http://schemas.microsoft.com/office/drawing/2014/main" id="{F3A5153D-2050-C799-42BA-47258D3197CF}"/>
              </a:ext>
            </a:extLst>
          </p:cNvPr>
          <p:cNvSpPr txBox="1"/>
          <p:nvPr/>
        </p:nvSpPr>
        <p:spPr>
          <a:xfrm>
            <a:off x="1983585" y="1764666"/>
            <a:ext cx="3157086" cy="461665"/>
          </a:xfrm>
          <a:prstGeom prst="rect">
            <a:avLst/>
          </a:prstGeom>
          <a:noFill/>
        </p:spPr>
        <p:txBody>
          <a:bodyPr wrap="square" rtlCol="0">
            <a:spAutoFit/>
          </a:bodyPr>
          <a:lstStyle/>
          <a:p>
            <a:r>
              <a:rPr lang="en-IN" sz="2400" dirty="0">
                <a:solidFill>
                  <a:schemeClr val="bg1">
                    <a:lumMod val="85000"/>
                  </a:schemeClr>
                </a:solidFill>
              </a:rPr>
              <a:t>OBJECTION</a:t>
            </a:r>
          </a:p>
        </p:txBody>
      </p:sp>
      <p:sp>
        <p:nvSpPr>
          <p:cNvPr id="10" name="TextBox 9">
            <a:extLst>
              <a:ext uri="{FF2B5EF4-FFF2-40B4-BE49-F238E27FC236}">
                <a16:creationId xmlns:a16="http://schemas.microsoft.com/office/drawing/2014/main" id="{BA068886-9B28-1AC7-7974-1EDFB1C3B2FE}"/>
              </a:ext>
            </a:extLst>
          </p:cNvPr>
          <p:cNvSpPr txBox="1"/>
          <p:nvPr/>
        </p:nvSpPr>
        <p:spPr>
          <a:xfrm>
            <a:off x="8372737" y="2162744"/>
            <a:ext cx="4089400" cy="1938992"/>
          </a:xfrm>
          <a:prstGeom prst="rect">
            <a:avLst/>
          </a:prstGeom>
          <a:noFill/>
        </p:spPr>
        <p:txBody>
          <a:bodyPr wrap="square" rtlCol="0">
            <a:spAutoFit/>
          </a:bodyPr>
          <a:lstStyle/>
          <a:p>
            <a:pPr marL="342900" indent="-342900">
              <a:buFont typeface="Arial" panose="020B0604020202020204" pitchFamily="34" charset="0"/>
              <a:buChar char="•"/>
            </a:pPr>
            <a:r>
              <a:rPr lang="en-IN" sz="2000" dirty="0">
                <a:solidFill>
                  <a:schemeClr val="bg1">
                    <a:lumMod val="85000"/>
                  </a:schemeClr>
                </a:solidFill>
                <a:latin typeface="Bahnschrift Condensed" panose="020B0502040204020203" pitchFamily="34" charset="0"/>
              </a:rPr>
              <a:t>Use GPS for accurate speed.</a:t>
            </a:r>
          </a:p>
          <a:p>
            <a:pPr marL="342900" indent="-342900">
              <a:buFont typeface="Arial" panose="020B0604020202020204" pitchFamily="34" charset="0"/>
              <a:buChar char="•"/>
            </a:pPr>
            <a:r>
              <a:rPr lang="en-IN" sz="2000" dirty="0">
                <a:solidFill>
                  <a:schemeClr val="bg1">
                    <a:lumMod val="85000"/>
                  </a:schemeClr>
                </a:solidFill>
                <a:latin typeface="Bahnschrift Condensed" panose="020B0502040204020203" pitchFamily="34" charset="0"/>
              </a:rPr>
              <a:t>Show latitude &amp; longitude.</a:t>
            </a:r>
          </a:p>
          <a:p>
            <a:pPr marL="342900" indent="-342900">
              <a:buFont typeface="Arial" panose="020B0604020202020204" pitchFamily="34" charset="0"/>
              <a:buChar char="•"/>
            </a:pPr>
            <a:r>
              <a:rPr lang="en-IN" sz="2000" dirty="0">
                <a:solidFill>
                  <a:schemeClr val="bg1">
                    <a:lumMod val="85000"/>
                  </a:schemeClr>
                </a:solidFill>
                <a:latin typeface="Bahnschrift Condensed" panose="020B0502040204020203" pitchFamily="34" charset="0"/>
              </a:rPr>
              <a:t>Warn if GPS lost.</a:t>
            </a:r>
          </a:p>
          <a:p>
            <a:pPr marL="342900" indent="-342900">
              <a:buFont typeface="Arial" panose="020B0604020202020204" pitchFamily="34" charset="0"/>
              <a:buChar char="•"/>
            </a:pPr>
            <a:r>
              <a:rPr lang="en-IN" sz="2000" dirty="0">
                <a:solidFill>
                  <a:schemeClr val="bg1">
                    <a:lumMod val="85000"/>
                  </a:schemeClr>
                </a:solidFill>
                <a:latin typeface="Bahnschrift Condensed" panose="020B0502040204020203" pitchFamily="34" charset="0"/>
              </a:rPr>
              <a:t>Update display smoothly.</a:t>
            </a:r>
          </a:p>
          <a:p>
            <a:pPr marL="342900" indent="-342900">
              <a:buFont typeface="Arial" panose="020B0604020202020204" pitchFamily="34" charset="0"/>
              <a:buChar char="•"/>
            </a:pPr>
            <a:r>
              <a:rPr lang="en-IN" sz="2000" dirty="0">
                <a:solidFill>
                  <a:schemeClr val="bg1">
                    <a:lumMod val="85000"/>
                  </a:schemeClr>
                </a:solidFill>
                <a:latin typeface="Bahnschrift Condensed" panose="020B0502040204020203" pitchFamily="34" charset="0"/>
              </a:rPr>
              <a:t>Use </a:t>
            </a:r>
            <a:r>
              <a:rPr lang="en-IN" sz="2000" dirty="0" err="1">
                <a:solidFill>
                  <a:schemeClr val="bg1">
                    <a:lumMod val="85000"/>
                  </a:schemeClr>
                </a:solidFill>
                <a:latin typeface="Bahnschrift Condensed" panose="020B0502040204020203" pitchFamily="34" charset="0"/>
              </a:rPr>
              <a:t>colors</a:t>
            </a:r>
            <a:r>
              <a:rPr lang="en-IN" sz="2000" dirty="0">
                <a:solidFill>
                  <a:schemeClr val="bg1">
                    <a:lumMod val="85000"/>
                  </a:schemeClr>
                </a:solidFill>
                <a:latin typeface="Bahnschrift Condensed" panose="020B0502040204020203" pitchFamily="34" charset="0"/>
              </a:rPr>
              <a:t> for GPS quality.</a:t>
            </a:r>
          </a:p>
          <a:p>
            <a:pPr marL="342900" indent="-342900">
              <a:buFont typeface="Arial" panose="020B0604020202020204" pitchFamily="34" charset="0"/>
              <a:buChar char="•"/>
            </a:pPr>
            <a:r>
              <a:rPr lang="en-IN" sz="2000" dirty="0">
                <a:solidFill>
                  <a:schemeClr val="bg1">
                    <a:lumMod val="85000"/>
                  </a:schemeClr>
                </a:solidFill>
                <a:latin typeface="Bahnschrift Condensed" panose="020B0502040204020203" pitchFamily="34" charset="0"/>
              </a:rPr>
              <a:t>Portable device.</a:t>
            </a:r>
          </a:p>
        </p:txBody>
      </p:sp>
      <p:sp>
        <p:nvSpPr>
          <p:cNvPr id="11" name="TextBox 10">
            <a:extLst>
              <a:ext uri="{FF2B5EF4-FFF2-40B4-BE49-F238E27FC236}">
                <a16:creationId xmlns:a16="http://schemas.microsoft.com/office/drawing/2014/main" id="{D31CBEF8-4B0E-CACE-8D4E-E6BDAE2FA0AD}"/>
              </a:ext>
            </a:extLst>
          </p:cNvPr>
          <p:cNvSpPr txBox="1"/>
          <p:nvPr/>
        </p:nvSpPr>
        <p:spPr>
          <a:xfrm>
            <a:off x="9076552" y="1764666"/>
            <a:ext cx="3157086" cy="461665"/>
          </a:xfrm>
          <a:prstGeom prst="rect">
            <a:avLst/>
          </a:prstGeom>
          <a:noFill/>
        </p:spPr>
        <p:txBody>
          <a:bodyPr wrap="square" rtlCol="0">
            <a:spAutoFit/>
          </a:bodyPr>
          <a:lstStyle/>
          <a:p>
            <a:r>
              <a:rPr lang="en-IN" sz="2400" dirty="0">
                <a:solidFill>
                  <a:schemeClr val="bg1">
                    <a:lumMod val="85000"/>
                  </a:schemeClr>
                </a:solidFill>
              </a:rPr>
              <a:t>SOLUTION</a:t>
            </a:r>
          </a:p>
        </p:txBody>
      </p:sp>
    </p:spTree>
    <p:extLst>
      <p:ext uri="{BB962C8B-B14F-4D97-AF65-F5344CB8AC3E}">
        <p14:creationId xmlns:p14="http://schemas.microsoft.com/office/powerpoint/2010/main" val="3518642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2F6FD-9733-871A-3F4B-F3E27EDFD6D8}"/>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EEC64A9B-4E00-3737-217A-AD781FF70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31" y="-305499"/>
            <a:ext cx="3060537" cy="7468998"/>
          </a:xfrm>
          <a:prstGeom prst="rect">
            <a:avLst/>
          </a:prstGeom>
        </p:spPr>
      </p:pic>
      <p:sp>
        <p:nvSpPr>
          <p:cNvPr id="2" name="Title 1">
            <a:extLst>
              <a:ext uri="{FF2B5EF4-FFF2-40B4-BE49-F238E27FC236}">
                <a16:creationId xmlns:a16="http://schemas.microsoft.com/office/drawing/2014/main" id="{F617A19C-8588-6855-C213-2A99A78899A5}"/>
              </a:ext>
            </a:extLst>
          </p:cNvPr>
          <p:cNvSpPr>
            <a:spLocks noGrp="1"/>
          </p:cNvSpPr>
          <p:nvPr>
            <p:ph type="ctrTitle"/>
          </p:nvPr>
        </p:nvSpPr>
        <p:spPr>
          <a:xfrm>
            <a:off x="1488617" y="651544"/>
            <a:ext cx="11301915" cy="964038"/>
          </a:xfrm>
        </p:spPr>
        <p:txBody>
          <a:bodyPr>
            <a:normAutofit fontScale="90000"/>
          </a:bodyPr>
          <a:lstStyle/>
          <a:p>
            <a:r>
              <a:rPr lang="en-US" sz="8000" dirty="0">
                <a:solidFill>
                  <a:srgbClr val="9C0016"/>
                </a:solidFill>
                <a:latin typeface="Bahnschrift" panose="020B0502040204020203" pitchFamily="34" charset="0"/>
              </a:rPr>
              <a:t>ALGORITHM</a:t>
            </a:r>
            <a:endParaRPr lang="en-IN" sz="8000" dirty="0">
              <a:solidFill>
                <a:srgbClr val="9C0016"/>
              </a:solidFill>
              <a:latin typeface="Bahnschrift" panose="020B0502040204020203" pitchFamily="34" charset="0"/>
            </a:endParaRPr>
          </a:p>
        </p:txBody>
      </p:sp>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21D0BEAA-2786-F5F1-A624-3E27192F6C32}"/>
                  </a:ext>
                </a:extLst>
              </p:cNvPr>
              <p:cNvGraphicFramePr>
                <a:graphicFrameLocks noChangeAspect="1"/>
              </p:cNvGraphicFramePr>
              <p:nvPr>
                <p:extLst>
                  <p:ext uri="{D42A27DB-BD31-4B8C-83A1-F6EECF244321}">
                    <p14:modId xmlns:p14="http://schemas.microsoft.com/office/powerpoint/2010/main" val="3922842575"/>
                  </p:ext>
                </p:extLst>
              </p:nvPr>
            </p:nvGraphicFramePr>
            <p:xfrm>
              <a:off x="390497" y="612634"/>
              <a:ext cx="4158657" cy="5376755"/>
            </p:xfrm>
            <a:graphic>
              <a:graphicData uri="http://schemas.microsoft.com/office/drawing/2017/model3d">
                <am3d:model3d r:embed="rId3">
                  <am3d:spPr>
                    <a:xfrm>
                      <a:off x="0" y="0"/>
                      <a:ext cx="4158657" cy="5376755"/>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3943597" ay="495526" az="1060091"/>
                    <am3d:postTrans dx="0" dy="0" dz="0"/>
                  </am3d:trans>
                  <am3d:raster rName="Office3DRenderer" rVer="16.0.8326">
                    <am3d:blip r:embed="rId4"/>
                  </am3d:raster>
                  <am3d:objViewport viewportSz="54909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21D0BEAA-2786-F5F1-A624-3E27192F6C32}"/>
                  </a:ext>
                </a:extLst>
              </p:cNvPr>
              <p:cNvPicPr>
                <a:picLocks noGrp="1" noRot="1" noChangeAspect="1" noMove="1" noResize="1" noEditPoints="1" noAdjustHandles="1" noChangeArrowheads="1" noChangeShapeType="1" noCrop="1"/>
              </p:cNvPicPr>
              <p:nvPr/>
            </p:nvPicPr>
            <p:blipFill>
              <a:blip r:embed="rId4"/>
              <a:stretch>
                <a:fillRect/>
              </a:stretch>
            </p:blipFill>
            <p:spPr>
              <a:xfrm>
                <a:off x="390497" y="612634"/>
                <a:ext cx="4158657" cy="53767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583DE4CF-B1B2-A130-E1C0-E014FDEDC90D}"/>
                  </a:ext>
                </a:extLst>
              </p:cNvPr>
              <p:cNvGraphicFramePr>
                <a:graphicFrameLocks noChangeAspect="1"/>
              </p:cNvGraphicFramePr>
              <p:nvPr>
                <p:extLst>
                  <p:ext uri="{D42A27DB-BD31-4B8C-83A1-F6EECF244321}">
                    <p14:modId xmlns:p14="http://schemas.microsoft.com/office/powerpoint/2010/main" val="3210502003"/>
                  </p:ext>
                </p:extLst>
              </p:nvPr>
            </p:nvGraphicFramePr>
            <p:xfrm>
              <a:off x="13902621" y="3299946"/>
              <a:ext cx="3384534" cy="1237895"/>
            </p:xfrm>
            <a:graphic>
              <a:graphicData uri="http://schemas.microsoft.com/office/drawing/2017/model3d">
                <am3d:model3d r:embed="rId5">
                  <am3d:spPr>
                    <a:xfrm>
                      <a:off x="0" y="0"/>
                      <a:ext cx="3384534" cy="1237895"/>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4529649" ay="4525539" az="4501990"/>
                    <am3d:postTrans dx="0" dy="0" dz="0"/>
                  </am3d:trans>
                  <am3d:raster rName="Office3DRenderer" rVer="16.0.8326">
                    <am3d:blip r:embed="rId6"/>
                  </am3d:raster>
                  <am3d:objViewport viewportSz="38281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583DE4CF-B1B2-A130-E1C0-E014FDEDC90D}"/>
                  </a:ext>
                </a:extLst>
              </p:cNvPr>
              <p:cNvPicPr>
                <a:picLocks noGrp="1" noRot="1" noChangeAspect="1" noMove="1" noResize="1" noEditPoints="1" noAdjustHandles="1" noChangeArrowheads="1" noChangeShapeType="1" noCrop="1"/>
              </p:cNvPicPr>
              <p:nvPr/>
            </p:nvPicPr>
            <p:blipFill>
              <a:blip r:embed="rId6"/>
              <a:stretch>
                <a:fillRect/>
              </a:stretch>
            </p:blipFill>
            <p:spPr>
              <a:xfrm>
                <a:off x="13902621" y="3299946"/>
                <a:ext cx="3384534" cy="1237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4CDED42E-1E4A-3571-2C36-50FB71A4B757}"/>
                  </a:ext>
                </a:extLst>
              </p:cNvPr>
              <p:cNvGraphicFramePr>
                <a:graphicFrameLocks noChangeAspect="1"/>
              </p:cNvGraphicFramePr>
              <p:nvPr>
                <p:extLst>
                  <p:ext uri="{D42A27DB-BD31-4B8C-83A1-F6EECF244321}">
                    <p14:modId xmlns:p14="http://schemas.microsoft.com/office/powerpoint/2010/main" val="4073502428"/>
                  </p:ext>
                </p:extLst>
              </p:nvPr>
            </p:nvGraphicFramePr>
            <p:xfrm>
              <a:off x="4667071" y="7433069"/>
              <a:ext cx="2083405" cy="1855087"/>
            </p:xfrm>
            <a:graphic>
              <a:graphicData uri="http://schemas.microsoft.com/office/drawing/2017/model3d">
                <am3d:model3d r:embed="rId7">
                  <am3d:spPr>
                    <a:xfrm>
                      <a:off x="0" y="0"/>
                      <a:ext cx="2083405" cy="1855087"/>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1060716" ay="-3070490" az="-836693"/>
                    <am3d:postTrans dx="0" dy="0" dz="0"/>
                  </am3d:trans>
                  <am3d:raster rName="Office3DRenderer" rVer="16.0.8326">
                    <am3d:blip r:embed="rId8"/>
                  </am3d:raster>
                  <am3d:objViewport viewportSz="2920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4CDED42E-1E4A-3571-2C36-50FB71A4B757}"/>
                  </a:ext>
                </a:extLst>
              </p:cNvPr>
              <p:cNvPicPr>
                <a:picLocks noGrp="1" noRot="1" noChangeAspect="1" noMove="1" noResize="1" noEditPoints="1" noAdjustHandles="1" noChangeArrowheads="1" noChangeShapeType="1" noCrop="1"/>
              </p:cNvPicPr>
              <p:nvPr/>
            </p:nvPicPr>
            <p:blipFill>
              <a:blip r:embed="rId8"/>
              <a:stretch>
                <a:fillRect/>
              </a:stretch>
            </p:blipFill>
            <p:spPr>
              <a:xfrm>
                <a:off x="4667071" y="7433069"/>
                <a:ext cx="2083405" cy="1855087"/>
              </a:xfrm>
              <a:prstGeom prst="rect">
                <a:avLst/>
              </a:prstGeom>
            </p:spPr>
          </p:pic>
        </mc:Fallback>
      </mc:AlternateContent>
      <p:sp>
        <p:nvSpPr>
          <p:cNvPr id="10" name="TextBox 9">
            <a:extLst>
              <a:ext uri="{FF2B5EF4-FFF2-40B4-BE49-F238E27FC236}">
                <a16:creationId xmlns:a16="http://schemas.microsoft.com/office/drawing/2014/main" id="{2D89D602-98AA-74CA-787A-62D03EB4ED45}"/>
              </a:ext>
            </a:extLst>
          </p:cNvPr>
          <p:cNvSpPr txBox="1"/>
          <p:nvPr/>
        </p:nvSpPr>
        <p:spPr>
          <a:xfrm>
            <a:off x="2974206" y="2184935"/>
            <a:ext cx="7411453" cy="369332"/>
          </a:xfrm>
          <a:prstGeom prst="rect">
            <a:avLst/>
          </a:prstGeom>
          <a:noFill/>
        </p:spPr>
        <p:txBody>
          <a:bodyPr wrap="square" rtlCol="0">
            <a:spAutoFit/>
          </a:bodyPr>
          <a:lstStyle/>
          <a:p>
            <a:endParaRPr lang="en-IN" dirty="0"/>
          </a:p>
        </p:txBody>
      </p:sp>
      <p:graphicFrame>
        <p:nvGraphicFramePr>
          <p:cNvPr id="15" name="Diagram 14">
            <a:extLst>
              <a:ext uri="{FF2B5EF4-FFF2-40B4-BE49-F238E27FC236}">
                <a16:creationId xmlns:a16="http://schemas.microsoft.com/office/drawing/2014/main" id="{5F3A983C-2915-BBDF-0C43-AE4734A27E45}"/>
              </a:ext>
            </a:extLst>
          </p:cNvPr>
          <p:cNvGraphicFramePr/>
          <p:nvPr>
            <p:extLst>
              <p:ext uri="{D42A27DB-BD31-4B8C-83A1-F6EECF244321}">
                <p14:modId xmlns:p14="http://schemas.microsoft.com/office/powerpoint/2010/main" val="3367580788"/>
              </p:ext>
            </p:extLst>
          </p:nvPr>
        </p:nvGraphicFramePr>
        <p:xfrm>
          <a:off x="786090" y="1889678"/>
          <a:ext cx="13219842" cy="397031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66955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24106-3C9B-AD60-0DEF-044FDC88CF85}"/>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B8F16904-4BFB-28C4-FFB5-6772934DF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31" y="-305499"/>
            <a:ext cx="12519631" cy="7468998"/>
          </a:xfrm>
          <a:prstGeom prst="rect">
            <a:avLst/>
          </a:prstGeom>
        </p:spPr>
      </p:pic>
      <p:sp>
        <p:nvSpPr>
          <p:cNvPr id="2" name="Title 1">
            <a:extLst>
              <a:ext uri="{FF2B5EF4-FFF2-40B4-BE49-F238E27FC236}">
                <a16:creationId xmlns:a16="http://schemas.microsoft.com/office/drawing/2014/main" id="{ED44398F-FDA0-F830-BE33-B890F659EE15}"/>
              </a:ext>
            </a:extLst>
          </p:cNvPr>
          <p:cNvSpPr>
            <a:spLocks noGrp="1"/>
          </p:cNvSpPr>
          <p:nvPr>
            <p:ph type="ctrTitle"/>
          </p:nvPr>
        </p:nvSpPr>
        <p:spPr>
          <a:xfrm>
            <a:off x="890085" y="153920"/>
            <a:ext cx="11301915" cy="964038"/>
          </a:xfrm>
        </p:spPr>
        <p:txBody>
          <a:bodyPr>
            <a:normAutofit fontScale="90000"/>
          </a:bodyPr>
          <a:lstStyle/>
          <a:p>
            <a:r>
              <a:rPr lang="en-US" sz="8000" dirty="0">
                <a:solidFill>
                  <a:schemeClr val="bg1">
                    <a:lumMod val="85000"/>
                  </a:schemeClr>
                </a:solidFill>
                <a:latin typeface="Bahnschrift" panose="020B0502040204020203" pitchFamily="34" charset="0"/>
              </a:rPr>
              <a:t>FLOW CHART</a:t>
            </a:r>
            <a:endParaRPr lang="en-IN" sz="8000" dirty="0">
              <a:solidFill>
                <a:schemeClr val="bg1">
                  <a:lumMod val="85000"/>
                </a:schemeClr>
              </a:solidFill>
              <a:latin typeface="Bahnschrift" panose="020B0502040204020203" pitchFamily="34" charset="0"/>
            </a:endParaRPr>
          </a:p>
        </p:txBody>
      </p:sp>
      <p:pic>
        <p:nvPicPr>
          <p:cNvPr id="7" name="Picture 6">
            <a:extLst>
              <a:ext uri="{FF2B5EF4-FFF2-40B4-BE49-F238E27FC236}">
                <a16:creationId xmlns:a16="http://schemas.microsoft.com/office/drawing/2014/main" id="{AA22F431-BE1D-0A59-D112-090B5E778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433300" y="-356839"/>
            <a:ext cx="596900" cy="7468998"/>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87E138F0-1E3C-D3D7-4DC1-4078B0F3B859}"/>
                  </a:ext>
                </a:extLst>
              </p:cNvPr>
              <p:cNvGraphicFramePr>
                <a:graphicFrameLocks noChangeAspect="1"/>
              </p:cNvGraphicFramePr>
              <p:nvPr>
                <p:extLst>
                  <p:ext uri="{D42A27DB-BD31-4B8C-83A1-F6EECF244321}">
                    <p14:modId xmlns:p14="http://schemas.microsoft.com/office/powerpoint/2010/main" val="4020464053"/>
                  </p:ext>
                </p:extLst>
              </p:nvPr>
            </p:nvGraphicFramePr>
            <p:xfrm>
              <a:off x="-6452785" y="5170782"/>
              <a:ext cx="1502298" cy="262313"/>
            </p:xfrm>
            <a:graphic>
              <a:graphicData uri="http://schemas.microsoft.com/office/drawing/2017/model3d">
                <am3d:model3d r:embed="rId3">
                  <am3d:spPr>
                    <a:xfrm>
                      <a:off x="0" y="0"/>
                      <a:ext cx="1502298" cy="262313"/>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3573874" ay="-4683670" az="-3540863"/>
                    <am3d:postTrans dx="0" dy="0" dz="0"/>
                  </am3d:trans>
                  <am3d:raster rName="Office3DRenderer" rVer="16.0.8326">
                    <am3d:blip r:embed="rId4"/>
                  </am3d:raster>
                  <am3d:objViewport viewportSz="1502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87E138F0-1E3C-D3D7-4DC1-4078B0F3B859}"/>
                  </a:ext>
                </a:extLst>
              </p:cNvPr>
              <p:cNvPicPr>
                <a:picLocks noGrp="1" noRot="1" noChangeAspect="1" noMove="1" noResize="1" noEditPoints="1" noAdjustHandles="1" noChangeArrowheads="1" noChangeShapeType="1" noCrop="1"/>
              </p:cNvPicPr>
              <p:nvPr/>
            </p:nvPicPr>
            <p:blipFill>
              <a:blip r:embed="rId4"/>
              <a:stretch>
                <a:fillRect/>
              </a:stretch>
            </p:blipFill>
            <p:spPr>
              <a:xfrm>
                <a:off x="-6452785" y="5170782"/>
                <a:ext cx="1502298" cy="262313"/>
              </a:xfrm>
              <a:prstGeom prst="rect">
                <a:avLst/>
              </a:prstGeom>
            </p:spPr>
          </p:pic>
        </mc:Fallback>
      </mc:AlternateContent>
      <p:sp>
        <p:nvSpPr>
          <p:cNvPr id="10" name="TextBox 9">
            <a:extLst>
              <a:ext uri="{FF2B5EF4-FFF2-40B4-BE49-F238E27FC236}">
                <a16:creationId xmlns:a16="http://schemas.microsoft.com/office/drawing/2014/main" id="{9C7F853C-0340-9C5A-CB34-CCD804E4CDC1}"/>
              </a:ext>
            </a:extLst>
          </p:cNvPr>
          <p:cNvSpPr txBox="1"/>
          <p:nvPr/>
        </p:nvSpPr>
        <p:spPr>
          <a:xfrm>
            <a:off x="2974206" y="2184935"/>
            <a:ext cx="7411453" cy="369332"/>
          </a:xfrm>
          <a:prstGeom prst="rect">
            <a:avLst/>
          </a:prstGeom>
          <a:noFill/>
        </p:spPr>
        <p:txBody>
          <a:bodyPr wrap="square" rtlCol="0">
            <a:spAutoFit/>
          </a:bodyPr>
          <a:lstStyle/>
          <a:p>
            <a:endParaRPr lang="en-IN" dirty="0"/>
          </a:p>
        </p:txBody>
      </p:sp>
      <p:pic>
        <p:nvPicPr>
          <p:cNvPr id="5" name="Picture 4">
            <a:extLst>
              <a:ext uri="{FF2B5EF4-FFF2-40B4-BE49-F238E27FC236}">
                <a16:creationId xmlns:a16="http://schemas.microsoft.com/office/drawing/2014/main" id="{C5881116-E978-8161-4AA9-E7DE35EAF5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139" y="1421737"/>
            <a:ext cx="4713895" cy="521652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a:extLst>
              <a:ext uri="{FF2B5EF4-FFF2-40B4-BE49-F238E27FC236}">
                <a16:creationId xmlns:a16="http://schemas.microsoft.com/office/drawing/2014/main" id="{BDE8A27E-5974-0E6D-3FEC-48CA9C2BAB59}"/>
              </a:ext>
            </a:extLst>
          </p:cNvPr>
          <p:cNvSpPr txBox="1"/>
          <p:nvPr/>
        </p:nvSpPr>
        <p:spPr>
          <a:xfrm>
            <a:off x="6557455" y="1421737"/>
            <a:ext cx="5853227" cy="4893647"/>
          </a:xfrm>
          <a:prstGeom prst="rect">
            <a:avLst/>
          </a:prstGeom>
          <a:noFill/>
        </p:spPr>
        <p:txBody>
          <a:bodyPr wrap="square" rtlCol="0">
            <a:spAutoFit/>
          </a:bodyPr>
          <a:lstStyle/>
          <a:p>
            <a:endParaRPr lang="en-IN" sz="2400" dirty="0">
              <a:solidFill>
                <a:schemeClr val="bg1">
                  <a:lumMod val="85000"/>
                </a:schemeClr>
              </a:solidFill>
              <a:latin typeface="Bahnschrift Light Condensed" panose="020B0502040204020203" pitchFamily="34" charset="0"/>
            </a:endParaRPr>
          </a:p>
          <a:p>
            <a:r>
              <a:rPr lang="en-IN" sz="2400" dirty="0">
                <a:solidFill>
                  <a:schemeClr val="bg1">
                    <a:lumMod val="85000"/>
                  </a:schemeClr>
                </a:solidFill>
                <a:latin typeface="Bahnschrift Light Condensed" panose="020B0502040204020203" pitchFamily="34" charset="0"/>
              </a:rPr>
              <a:t>* Initialize GPS and display modules. </a:t>
            </a:r>
          </a:p>
          <a:p>
            <a:r>
              <a:rPr lang="en-IN" sz="2400" dirty="0">
                <a:solidFill>
                  <a:schemeClr val="bg1">
                    <a:lumMod val="85000"/>
                  </a:schemeClr>
                </a:solidFill>
                <a:latin typeface="Bahnschrift Light Condensed" panose="020B0502040204020203" pitchFamily="34" charset="0"/>
              </a:rPr>
              <a:t>* Enter continuous execution loop. </a:t>
            </a:r>
          </a:p>
          <a:p>
            <a:r>
              <a:rPr lang="en-IN" sz="2400" dirty="0">
                <a:solidFill>
                  <a:schemeClr val="bg1">
                    <a:lumMod val="85000"/>
                  </a:schemeClr>
                </a:solidFill>
                <a:latin typeface="Bahnschrift Light Condensed" panose="020B0502040204020203" pitchFamily="34" charset="0"/>
              </a:rPr>
              <a:t>* Read and process GPS data every **80 </a:t>
            </a:r>
            <a:r>
              <a:rPr lang="en-IN" sz="2400" dirty="0" err="1">
                <a:solidFill>
                  <a:schemeClr val="bg1">
                    <a:lumMod val="85000"/>
                  </a:schemeClr>
                </a:solidFill>
                <a:latin typeface="Bahnschrift Light Condensed" panose="020B0502040204020203" pitchFamily="34" charset="0"/>
              </a:rPr>
              <a:t>ms</a:t>
            </a:r>
            <a:r>
              <a:rPr lang="en-IN" sz="2400" dirty="0">
                <a:solidFill>
                  <a:schemeClr val="bg1">
                    <a:lumMod val="85000"/>
                  </a:schemeClr>
                </a:solidFill>
                <a:latin typeface="Bahnschrift Light Condensed" panose="020B0502040204020203" pitchFamily="34" charset="0"/>
              </a:rPr>
              <a:t>**. </a:t>
            </a:r>
          </a:p>
          <a:p>
            <a:r>
              <a:rPr lang="en-IN" sz="2400" dirty="0">
                <a:solidFill>
                  <a:schemeClr val="bg1">
                    <a:lumMod val="85000"/>
                  </a:schemeClr>
                </a:solidFill>
                <a:latin typeface="Bahnschrift Light Condensed" panose="020B0502040204020203" pitchFamily="34" charset="0"/>
              </a:rPr>
              <a:t>* If GPS data is valid → update speed, location, and satellite count. </a:t>
            </a:r>
          </a:p>
          <a:p>
            <a:r>
              <a:rPr lang="en-IN" sz="2400" dirty="0">
                <a:solidFill>
                  <a:schemeClr val="bg1">
                    <a:lumMod val="85000"/>
                  </a:schemeClr>
                </a:solidFill>
                <a:latin typeface="Bahnschrift Light Condensed" panose="020B0502040204020203" pitchFamily="34" charset="0"/>
              </a:rPr>
              <a:t>* If GPS data is invalid → set speed to zero. </a:t>
            </a:r>
          </a:p>
          <a:p>
            <a:r>
              <a:rPr lang="en-IN" sz="2400" dirty="0">
                <a:solidFill>
                  <a:schemeClr val="bg1">
                    <a:lumMod val="85000"/>
                  </a:schemeClr>
                </a:solidFill>
                <a:latin typeface="Bahnschrift Light Condensed" panose="020B0502040204020203" pitchFamily="34" charset="0"/>
              </a:rPr>
              <a:t>* Apply smoothing algorithm for fluid gauge movement. </a:t>
            </a:r>
          </a:p>
          <a:p>
            <a:r>
              <a:rPr lang="en-IN" sz="2400" dirty="0">
                <a:solidFill>
                  <a:schemeClr val="bg1">
                    <a:lumMod val="85000"/>
                  </a:schemeClr>
                </a:solidFill>
                <a:latin typeface="Bahnschrift Light Condensed" panose="020B0502040204020203" pitchFamily="34" charset="0"/>
              </a:rPr>
              <a:t>* If no GPS data for **&gt;5 seconds** → show warning message. </a:t>
            </a:r>
          </a:p>
          <a:p>
            <a:r>
              <a:rPr lang="en-IN" sz="2400" dirty="0">
                <a:solidFill>
                  <a:schemeClr val="bg1">
                    <a:lumMod val="85000"/>
                  </a:schemeClr>
                </a:solidFill>
                <a:latin typeface="Bahnschrift Light Condensed" panose="020B0502040204020203" pitchFamily="34" charset="0"/>
              </a:rPr>
              <a:t>* Otherwise → update display with speed, coordinates, and GPS status. </a:t>
            </a:r>
          </a:p>
          <a:p>
            <a:endParaRPr lang="en-IN" sz="2400" dirty="0">
              <a:solidFill>
                <a:schemeClr val="bg1">
                  <a:lumMod val="85000"/>
                </a:schemeClr>
              </a:solidFill>
              <a:latin typeface="Bahnschrift Light Condensed" panose="020B0502040204020203" pitchFamily="34" charset="0"/>
            </a:endParaRPr>
          </a:p>
        </p:txBody>
      </p:sp>
    </p:spTree>
    <p:extLst>
      <p:ext uri="{BB962C8B-B14F-4D97-AF65-F5344CB8AC3E}">
        <p14:creationId xmlns:p14="http://schemas.microsoft.com/office/powerpoint/2010/main" val="2814573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CCCA5-B31A-7331-3DC1-B4938FDEC24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D56DC06C-6D54-98DA-FA7E-B5B75020D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31" y="-127000"/>
            <a:ext cx="12519631" cy="1547238"/>
          </a:xfrm>
          <a:prstGeom prst="rect">
            <a:avLst/>
          </a:prstGeom>
        </p:spPr>
      </p:pic>
      <p:sp>
        <p:nvSpPr>
          <p:cNvPr id="2" name="Title 1">
            <a:extLst>
              <a:ext uri="{FF2B5EF4-FFF2-40B4-BE49-F238E27FC236}">
                <a16:creationId xmlns:a16="http://schemas.microsoft.com/office/drawing/2014/main" id="{15C612DF-5A41-F6B8-2D23-B76D4BEAC53F}"/>
              </a:ext>
            </a:extLst>
          </p:cNvPr>
          <p:cNvSpPr>
            <a:spLocks noGrp="1"/>
          </p:cNvSpPr>
          <p:nvPr>
            <p:ph type="ctrTitle"/>
          </p:nvPr>
        </p:nvSpPr>
        <p:spPr>
          <a:xfrm>
            <a:off x="636085" y="261875"/>
            <a:ext cx="11301915" cy="964038"/>
          </a:xfrm>
        </p:spPr>
        <p:txBody>
          <a:bodyPr>
            <a:normAutofit fontScale="90000"/>
          </a:bodyPr>
          <a:lstStyle/>
          <a:p>
            <a:r>
              <a:rPr lang="en-US" sz="8000" dirty="0">
                <a:solidFill>
                  <a:schemeClr val="bg1">
                    <a:lumMod val="85000"/>
                  </a:schemeClr>
                </a:solidFill>
                <a:latin typeface="Bahnschrift" panose="020B0502040204020203" pitchFamily="34" charset="0"/>
              </a:rPr>
              <a:t>PSEUDOCODE</a:t>
            </a:r>
            <a:endParaRPr lang="en-IN" sz="8000" dirty="0">
              <a:solidFill>
                <a:schemeClr val="bg1">
                  <a:lumMod val="85000"/>
                </a:schemeClr>
              </a:solidFill>
              <a:latin typeface="Bahnschrift" panose="020B0502040204020203" pitchFamily="34" charset="0"/>
            </a:endParaRPr>
          </a:p>
        </p:txBody>
      </p:sp>
      <p:pic>
        <p:nvPicPr>
          <p:cNvPr id="7" name="Picture 6">
            <a:extLst>
              <a:ext uri="{FF2B5EF4-FFF2-40B4-BE49-F238E27FC236}">
                <a16:creationId xmlns:a16="http://schemas.microsoft.com/office/drawing/2014/main" id="{FE69FAEA-B3E2-D205-E9E3-C1152F065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2433300" y="-356839"/>
            <a:ext cx="596900" cy="7468998"/>
          </a:xfrm>
          <a:prstGeom prst="rect">
            <a:avLst/>
          </a:prstGeom>
        </p:spPr>
      </p:pic>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EE5EAA94-1D54-B93C-6007-3C55C27911E7}"/>
                  </a:ext>
                </a:extLst>
              </p:cNvPr>
              <p:cNvGraphicFramePr>
                <a:graphicFrameLocks noChangeAspect="1"/>
              </p:cNvGraphicFramePr>
              <p:nvPr/>
            </p:nvGraphicFramePr>
            <p:xfrm>
              <a:off x="-6452785" y="5170782"/>
              <a:ext cx="1502298" cy="262313"/>
            </p:xfrm>
            <a:graphic>
              <a:graphicData uri="http://schemas.microsoft.com/office/drawing/2017/model3d">
                <am3d:model3d r:embed="rId3">
                  <am3d:spPr>
                    <a:xfrm>
                      <a:off x="0" y="0"/>
                      <a:ext cx="1502298" cy="262313"/>
                    </a:xfrm>
                    <a:prstGeom prst="rect">
                      <a:avLst/>
                    </a:prstGeom>
                  </am3d:spPr>
                  <am3d:camera>
                    <am3d:pos x="0" y="0" z="53662483"/>
                    <am3d:up dx="0" dy="36000000" dz="0"/>
                    <am3d:lookAt x="0" y="0" z="0"/>
                    <am3d:perspective fov="2700000"/>
                  </am3d:camera>
                  <am3d:trans>
                    <am3d:meterPerModelUnit n="526095" d="1000000"/>
                    <am3d:preTrans dx="-133121" dy="-659752" dz="214118"/>
                    <am3d:scale>
                      <am3d:sx n="1000000" d="1000000"/>
                      <am3d:sy n="1000000" d="1000000"/>
                      <am3d:sz n="1000000" d="1000000"/>
                    </am3d:scale>
                    <am3d:rot ax="3573874" ay="-4683670" az="-3540863"/>
                    <am3d:postTrans dx="0" dy="0" dz="0"/>
                  </am3d:trans>
                  <am3d:raster rName="Office3DRenderer" rVer="16.0.8326">
                    <am3d:blip r:embed="rId4"/>
                  </am3d:raster>
                  <am3d:objViewport viewportSz="1502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EE5EAA94-1D54-B93C-6007-3C55C27911E7}"/>
                  </a:ext>
                </a:extLst>
              </p:cNvPr>
              <p:cNvPicPr>
                <a:picLocks noGrp="1" noRot="1" noChangeAspect="1" noMove="1" noResize="1" noEditPoints="1" noAdjustHandles="1" noChangeArrowheads="1" noChangeShapeType="1" noCrop="1"/>
              </p:cNvPicPr>
              <p:nvPr/>
            </p:nvPicPr>
            <p:blipFill>
              <a:blip r:embed="rId4"/>
              <a:stretch>
                <a:fillRect/>
              </a:stretch>
            </p:blipFill>
            <p:spPr>
              <a:xfrm>
                <a:off x="-6452785" y="5170782"/>
                <a:ext cx="1502298" cy="26231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a:extLst>
                  <a:ext uri="{FF2B5EF4-FFF2-40B4-BE49-F238E27FC236}">
                    <a16:creationId xmlns:a16="http://schemas.microsoft.com/office/drawing/2014/main" id="{C9EE6ED8-5BE3-6EE5-9636-E303CDD6BCB4}"/>
                  </a:ext>
                </a:extLst>
              </p:cNvPr>
              <p:cNvGraphicFramePr>
                <a:graphicFrameLocks noChangeAspect="1"/>
              </p:cNvGraphicFramePr>
              <p:nvPr/>
            </p:nvGraphicFramePr>
            <p:xfrm>
              <a:off x="13902621" y="3299946"/>
              <a:ext cx="3384534" cy="1237895"/>
            </p:xfrm>
            <a:graphic>
              <a:graphicData uri="http://schemas.microsoft.com/office/drawing/2017/model3d">
                <am3d:model3d r:embed="rId5">
                  <am3d:spPr>
                    <a:xfrm>
                      <a:off x="0" y="0"/>
                      <a:ext cx="3384534" cy="1237895"/>
                    </a:xfrm>
                    <a:prstGeom prst="rect">
                      <a:avLst/>
                    </a:prstGeom>
                  </am3d:spPr>
                  <am3d:camera>
                    <am3d:pos x="0" y="0" z="58374515"/>
                    <am3d:up dx="0" dy="36000000" dz="0"/>
                    <am3d:lookAt x="0" y="0" z="0"/>
                    <am3d:perspective fov="2700000"/>
                  </am3d:camera>
                  <am3d:trans>
                    <am3d:meterPerModelUnit n="618302" d="1000000"/>
                    <am3d:preTrans dx="-522739" dy="-3682676" dz="1893673"/>
                    <am3d:scale>
                      <am3d:sx n="1000000" d="1000000"/>
                      <am3d:sy n="1000000" d="1000000"/>
                      <am3d:sz n="1000000" d="1000000"/>
                    </am3d:scale>
                    <am3d:rot ax="4529649" ay="4525539" az="4501990"/>
                    <am3d:postTrans dx="0" dy="0" dz="0"/>
                  </am3d:trans>
                  <am3d:raster rName="Office3DRenderer" rVer="16.0.8326">
                    <am3d:blip r:embed="rId6"/>
                  </am3d:raster>
                  <am3d:objViewport viewportSz="38281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a:extLst>
                  <a:ext uri="{FF2B5EF4-FFF2-40B4-BE49-F238E27FC236}">
                    <a16:creationId xmlns:a16="http://schemas.microsoft.com/office/drawing/2014/main" id="{C9EE6ED8-5BE3-6EE5-9636-E303CDD6BCB4}"/>
                  </a:ext>
                </a:extLst>
              </p:cNvPr>
              <p:cNvPicPr>
                <a:picLocks noGrp="1" noRot="1" noChangeAspect="1" noMove="1" noResize="1" noEditPoints="1" noAdjustHandles="1" noChangeArrowheads="1" noChangeShapeType="1" noCrop="1"/>
              </p:cNvPicPr>
              <p:nvPr/>
            </p:nvPicPr>
            <p:blipFill>
              <a:blip r:embed="rId6"/>
              <a:stretch>
                <a:fillRect/>
              </a:stretch>
            </p:blipFill>
            <p:spPr>
              <a:xfrm>
                <a:off x="13902621" y="3299946"/>
                <a:ext cx="3384534" cy="12378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3B1173AA-2DE6-5254-5E6F-E08305086000}"/>
                  </a:ext>
                </a:extLst>
              </p:cNvPr>
              <p:cNvGraphicFramePr>
                <a:graphicFrameLocks noChangeAspect="1"/>
              </p:cNvGraphicFramePr>
              <p:nvPr/>
            </p:nvGraphicFramePr>
            <p:xfrm>
              <a:off x="4596175" y="7599361"/>
              <a:ext cx="2225198" cy="1522504"/>
            </p:xfrm>
            <a:graphic>
              <a:graphicData uri="http://schemas.microsoft.com/office/drawing/2017/model3d">
                <am3d:model3d r:embed="rId7">
                  <am3d:spPr>
                    <a:xfrm>
                      <a:off x="0" y="0"/>
                      <a:ext cx="2225198" cy="1522504"/>
                    </a:xfrm>
                    <a:prstGeom prst="rect">
                      <a:avLst/>
                    </a:prstGeom>
                  </am3d:spPr>
                  <am3d:camera>
                    <am3d:pos x="0" y="0" z="60116990"/>
                    <am3d:up dx="0" dy="36000000" dz="0"/>
                    <am3d:lookAt x="0" y="0" z="0"/>
                    <am3d:perspective fov="2700000"/>
                  </am3d:camera>
                  <am3d:trans>
                    <am3d:meterPerModelUnit n="440795" d="1000000"/>
                    <am3d:preTrans dx="0" dy="-12160833" dz="785985"/>
                    <am3d:scale>
                      <am3d:sx n="1000000" d="1000000"/>
                      <am3d:sy n="1000000" d="1000000"/>
                      <am3d:sz n="1000000" d="1000000"/>
                    </am3d:scale>
                    <am3d:rot ax="9211684" ay="4561559" az="9252531"/>
                    <am3d:postTrans dx="0" dy="0" dz="0"/>
                  </am3d:trans>
                  <am3d:raster rName="Office3DRenderer" rVer="16.0.8326">
                    <am3d:blip r:embed="rId8"/>
                  </am3d:raster>
                  <am3d:objViewport viewportSz="2920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3B1173AA-2DE6-5254-5E6F-E08305086000}"/>
                  </a:ext>
                </a:extLst>
              </p:cNvPr>
              <p:cNvPicPr>
                <a:picLocks noGrp="1" noRot="1" noChangeAspect="1" noMove="1" noResize="1" noEditPoints="1" noAdjustHandles="1" noChangeArrowheads="1" noChangeShapeType="1" noCrop="1"/>
              </p:cNvPicPr>
              <p:nvPr/>
            </p:nvPicPr>
            <p:blipFill>
              <a:blip r:embed="rId8"/>
              <a:stretch>
                <a:fillRect/>
              </a:stretch>
            </p:blipFill>
            <p:spPr>
              <a:xfrm>
                <a:off x="4596175" y="7599361"/>
                <a:ext cx="2225198" cy="1522504"/>
              </a:xfrm>
              <a:prstGeom prst="rect">
                <a:avLst/>
              </a:prstGeom>
            </p:spPr>
          </p:pic>
        </mc:Fallback>
      </mc:AlternateContent>
      <p:sp>
        <p:nvSpPr>
          <p:cNvPr id="10" name="TextBox 9">
            <a:extLst>
              <a:ext uri="{FF2B5EF4-FFF2-40B4-BE49-F238E27FC236}">
                <a16:creationId xmlns:a16="http://schemas.microsoft.com/office/drawing/2014/main" id="{40AA3500-948A-B7F3-E75D-6EFCBC778694}"/>
              </a:ext>
            </a:extLst>
          </p:cNvPr>
          <p:cNvSpPr txBox="1"/>
          <p:nvPr/>
        </p:nvSpPr>
        <p:spPr>
          <a:xfrm>
            <a:off x="2974206" y="2184935"/>
            <a:ext cx="7411453" cy="369332"/>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D89D54DC-9B61-2043-0468-708FE184F0FE}"/>
              </a:ext>
            </a:extLst>
          </p:cNvPr>
          <p:cNvSpPr txBox="1"/>
          <p:nvPr/>
        </p:nvSpPr>
        <p:spPr>
          <a:xfrm>
            <a:off x="977900" y="1581448"/>
            <a:ext cx="9728200" cy="5078313"/>
          </a:xfrm>
          <a:prstGeom prst="rect">
            <a:avLst/>
          </a:prstGeom>
          <a:noFill/>
        </p:spPr>
        <p:txBody>
          <a:bodyPr wrap="square" rtlCol="0">
            <a:spAutoFit/>
          </a:bodyPr>
          <a:lstStyle/>
          <a:p>
            <a:r>
              <a:rPr lang="en-IN" dirty="0">
                <a:latin typeface="Bahnschrift Light Condensed" panose="020B0502040204020203" pitchFamily="34" charset="0"/>
              </a:rPr>
              <a:t>Create three main classes:</a:t>
            </a:r>
          </a:p>
          <a:p>
            <a:pPr lvl="1"/>
            <a:r>
              <a:rPr lang="en-IN" dirty="0" err="1">
                <a:latin typeface="Bahnschrift Light Condensed" panose="020B0502040204020203" pitchFamily="34" charset="0"/>
              </a:rPr>
              <a:t>GPSManager</a:t>
            </a:r>
            <a:r>
              <a:rPr lang="en-IN" dirty="0">
                <a:latin typeface="Bahnschrift Light Condensed" panose="020B0502040204020203" pitchFamily="34" charset="0"/>
              </a:rPr>
              <a:t> → Handles reading GPS data, checking if it’s valid, and storing speed, coordinates, and satellite count.</a:t>
            </a:r>
          </a:p>
          <a:p>
            <a:pPr lvl="1"/>
            <a:r>
              <a:rPr lang="en-IN" dirty="0" err="1">
                <a:latin typeface="Bahnschrift Light Condensed" panose="020B0502040204020203" pitchFamily="34" charset="0"/>
              </a:rPr>
              <a:t>DisplayManager</a:t>
            </a:r>
            <a:r>
              <a:rPr lang="en-IN" dirty="0">
                <a:latin typeface="Bahnschrift Light Condensed" panose="020B0502040204020203" pitchFamily="34" charset="0"/>
              </a:rPr>
              <a:t> → Handles drawing the speedometer gauge, showing speed, coordinates, and warning messages.</a:t>
            </a:r>
          </a:p>
          <a:p>
            <a:pPr lvl="1"/>
            <a:r>
              <a:rPr lang="en-IN" dirty="0" err="1">
                <a:latin typeface="Bahnschrift Light Condensed" panose="020B0502040204020203" pitchFamily="34" charset="0"/>
              </a:rPr>
              <a:t>SpeedProcessor</a:t>
            </a:r>
            <a:r>
              <a:rPr lang="en-IN" dirty="0">
                <a:latin typeface="Bahnschrift Light Condensed" panose="020B0502040204020203" pitchFamily="34" charset="0"/>
              </a:rPr>
              <a:t> → Handles smoothing the speed so the needle moves smoothly.</a:t>
            </a:r>
          </a:p>
          <a:p>
            <a:r>
              <a:rPr lang="en-IN" dirty="0">
                <a:latin typeface="Bahnschrift Light Condensed" panose="020B0502040204020203" pitchFamily="34" charset="0"/>
              </a:rPr>
              <a:t>Setup phase:</a:t>
            </a:r>
          </a:p>
          <a:p>
            <a:pPr lvl="1"/>
            <a:r>
              <a:rPr lang="en-IN" dirty="0">
                <a:latin typeface="Bahnschrift Light Condensed" panose="020B0502040204020203" pitchFamily="34" charset="0"/>
              </a:rPr>
              <a:t>Initialize GPS and display objects.</a:t>
            </a:r>
          </a:p>
          <a:p>
            <a:pPr lvl="1"/>
            <a:r>
              <a:rPr lang="en-IN" dirty="0">
                <a:latin typeface="Bahnschrift Light Condensed" panose="020B0502040204020203" pitchFamily="34" charset="0"/>
              </a:rPr>
              <a:t>Draw the gauge background and labels once at the start.</a:t>
            </a:r>
          </a:p>
          <a:p>
            <a:pPr lvl="1"/>
            <a:r>
              <a:rPr lang="en-IN" dirty="0">
                <a:latin typeface="Bahnschrift Light Condensed" panose="020B0502040204020203" pitchFamily="34" charset="0"/>
              </a:rPr>
              <a:t>Set a timer to decide when to update the display.</a:t>
            </a:r>
          </a:p>
          <a:p>
            <a:r>
              <a:rPr lang="en-IN" dirty="0">
                <a:latin typeface="Bahnschrift Light Condensed" panose="020B0502040204020203" pitchFamily="34" charset="0"/>
              </a:rPr>
              <a:t>Main loop:</a:t>
            </a:r>
          </a:p>
          <a:p>
            <a:pPr lvl="1"/>
            <a:r>
              <a:rPr lang="en-IN" dirty="0">
                <a:latin typeface="Bahnschrift Light Condensed" panose="020B0502040204020203" pitchFamily="34" charset="0"/>
              </a:rPr>
              <a:t>Continuously read GPS data.</a:t>
            </a:r>
          </a:p>
          <a:p>
            <a:pPr lvl="1"/>
            <a:r>
              <a:rPr lang="en-IN" dirty="0">
                <a:latin typeface="Bahnschrift Light Condensed" panose="020B0502040204020203" pitchFamily="34" charset="0"/>
              </a:rPr>
              <a:t>Every 80 milliseconds:</a:t>
            </a:r>
          </a:p>
          <a:p>
            <a:pPr lvl="1"/>
            <a:r>
              <a:rPr lang="en-IN" dirty="0">
                <a:latin typeface="Bahnschrift Light Condensed" panose="020B0502040204020203" pitchFamily="34" charset="0"/>
              </a:rPr>
              <a:t>If the GPS data is valid → update the target speed, coordinates, and satellites.</a:t>
            </a:r>
          </a:p>
          <a:p>
            <a:pPr lvl="1"/>
            <a:r>
              <a:rPr lang="en-IN" dirty="0">
                <a:latin typeface="Bahnschrift Light Condensed" panose="020B0502040204020203" pitchFamily="34" charset="0"/>
              </a:rPr>
              <a:t>If GPS data is invalid → mark it invalid and set speed to 0.</a:t>
            </a:r>
          </a:p>
          <a:p>
            <a:pPr lvl="1"/>
            <a:r>
              <a:rPr lang="en-IN" dirty="0">
                <a:latin typeface="Bahnschrift Light Condensed" panose="020B0502040204020203" pitchFamily="34" charset="0"/>
              </a:rPr>
              <a:t>Smooth the speed so the gauge doesn’t jump suddenly.</a:t>
            </a:r>
          </a:p>
          <a:p>
            <a:pPr lvl="1"/>
            <a:r>
              <a:rPr lang="en-IN" dirty="0">
                <a:latin typeface="Bahnschrift Light Condensed" panose="020B0502040204020203" pitchFamily="34" charset="0"/>
              </a:rPr>
              <a:t>If there is no GPS data for more than 5 seconds → show “No GPS Signal” and reset values.</a:t>
            </a:r>
          </a:p>
          <a:p>
            <a:pPr lvl="1"/>
            <a:r>
              <a:rPr lang="en-IN" dirty="0">
                <a:latin typeface="Bahnschrift Light Condensed" panose="020B0502040204020203" pitchFamily="34" charset="0"/>
              </a:rPr>
              <a:t>Otherwise → update the display with the current speed, coordinates, and GPS status.</a:t>
            </a:r>
          </a:p>
          <a:p>
            <a:pPr lvl="1"/>
            <a:r>
              <a:rPr lang="en-IN" dirty="0">
                <a:latin typeface="Bahnschrift Light Condensed" panose="020B0502040204020203" pitchFamily="34" charset="0"/>
              </a:rPr>
              <a:t>Repeat forever.</a:t>
            </a:r>
          </a:p>
          <a:p>
            <a:endParaRPr lang="en-IN" dirty="0">
              <a:latin typeface="Bahnschrift Light Condensed" panose="020B0502040204020203" pitchFamily="34" charset="0"/>
            </a:endParaRPr>
          </a:p>
        </p:txBody>
      </p:sp>
    </p:spTree>
    <p:extLst>
      <p:ext uri="{BB962C8B-B14F-4D97-AF65-F5344CB8AC3E}">
        <p14:creationId xmlns:p14="http://schemas.microsoft.com/office/powerpoint/2010/main" val="4150645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1092</Words>
  <Application>Microsoft Office PowerPoint</Application>
  <PresentationFormat>Widescreen</PresentationFormat>
  <Paragraphs>106</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Bahnschrift</vt:lpstr>
      <vt:lpstr>Bahnschrift Condensed</vt:lpstr>
      <vt:lpstr>Bahnschrift Light Condensed</vt:lpstr>
      <vt:lpstr>Bahnschrift Light SemiCondensed</vt:lpstr>
      <vt:lpstr>Calibri</vt:lpstr>
      <vt:lpstr>Calibri Light</vt:lpstr>
      <vt:lpstr>Office Theme</vt:lpstr>
      <vt:lpstr>IoT GPS Speedometer using C++ (OOP) &amp; ESP32</vt:lpstr>
      <vt:lpstr>Contest</vt:lpstr>
      <vt:lpstr>INTRODUCTION</vt:lpstr>
      <vt:lpstr>ABSTRACT</vt:lpstr>
      <vt:lpstr>Problem</vt:lpstr>
      <vt:lpstr>Objection and Solution</vt:lpstr>
      <vt:lpstr>ALGORITHM</vt:lpstr>
      <vt:lpstr>FLOW CHART</vt:lpstr>
      <vt:lpstr>PSEUDOCODE</vt:lpstr>
      <vt:lpstr>CODING</vt:lpstr>
      <vt:lpstr>OUTPUT</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pradeep kumar</dc:creator>
  <cp:lastModifiedBy>pradeep kumar</cp:lastModifiedBy>
  <cp:revision>25</cp:revision>
  <dcterms:created xsi:type="dcterms:W3CDTF">2025-08-10T12:20:41Z</dcterms:created>
  <dcterms:modified xsi:type="dcterms:W3CDTF">2025-08-12T08:01:02Z</dcterms:modified>
</cp:coreProperties>
</file>